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90" r:id="rId24"/>
    <p:sldId id="291" r:id="rId25"/>
    <p:sldId id="302" r:id="rId26"/>
    <p:sldId id="303" r:id="rId27"/>
    <p:sldId id="304" r:id="rId28"/>
    <p:sldId id="305" r:id="rId29"/>
    <p:sldId id="306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289" r:id="rId4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09B"/>
    <a:srgbClr val="3FACE2"/>
    <a:srgbClr val="FABB45"/>
    <a:srgbClr val="CED842"/>
    <a:srgbClr val="FBEA09"/>
    <a:srgbClr val="F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3" autoAdjust="0"/>
    <p:restoredTop sz="94699"/>
  </p:normalViewPr>
  <p:slideViewPr>
    <p:cSldViewPr snapToGrid="0" showGuides="1">
      <p:cViewPr varScale="1">
        <p:scale>
          <a:sx n="69" d="100"/>
          <a:sy n="69" d="100"/>
        </p:scale>
        <p:origin x="-6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20361-6477-4ACC-9AFD-92FD37D355A2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293D6B-1947-42B3-B9BA-634A243BF49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4715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63D8E659-EB76-4671-B334-85382824B6AF}" type="slidenum">
              <a:rPr lang="da-DK" altLang="da-DK" smtClean="0"/>
              <a:pPr eaLnBrk="1" hangingPunct="1"/>
              <a:t>4</a:t>
            </a:fld>
            <a:endParaRPr lang="da-DK" altLang="da-DK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308019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9B6BE1A5-C285-49ED-8137-CBCC5D45556F}" type="slidenum">
              <a:rPr lang="da-DK" altLang="da-DK" sz="1200"/>
              <a:pPr algn="r" eaLnBrk="1" hangingPunct="1"/>
              <a:t>17</a:t>
            </a:fld>
            <a:endParaRPr lang="da-DK" altLang="da-DK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4049486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AA71EA54-7883-4B9B-AAEB-A5571AF05CDB}" type="slidenum">
              <a:rPr lang="da-DK" altLang="da-DK" sz="1200"/>
              <a:pPr algn="r" eaLnBrk="1" hangingPunct="1"/>
              <a:t>18</a:t>
            </a:fld>
            <a:endParaRPr lang="da-DK" altLang="da-DK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8867418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549F4103-7C2F-4C88-81BB-9A71A3C59A04}" type="slidenum">
              <a:rPr lang="da-DK" altLang="da-DK" sz="1200"/>
              <a:pPr algn="r" eaLnBrk="1" hangingPunct="1"/>
              <a:t>20</a:t>
            </a:fld>
            <a:endParaRPr lang="da-DK" altLang="da-DK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27063790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90E2B83-95D7-459D-85D0-E4076BB35C48}" type="slidenum">
              <a:rPr lang="da-DK" altLang="da-DK" smtClean="0"/>
              <a:pPr eaLnBrk="1" hangingPunct="1"/>
              <a:t>22</a:t>
            </a:fld>
            <a:endParaRPr lang="da-DK" altLang="da-DK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62398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49C07DBB-990C-4E73-9FD7-50249FEEDFCC}" type="slidenum">
              <a:rPr lang="da-DK" altLang="da-DK" smtClean="0"/>
              <a:pPr eaLnBrk="1" hangingPunct="1"/>
              <a:t>5</a:t>
            </a:fld>
            <a:endParaRPr lang="da-DK" altLang="da-DK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2202534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3852" y="8684826"/>
            <a:ext cx="2972547" cy="45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fld id="{D4EAB9C3-CD47-4704-991A-9D5D74B908B1}" type="slidenum">
              <a:rPr lang="da-DK" altLang="da-DK" sz="1200"/>
              <a:pPr algn="r" eaLnBrk="1" hangingPunct="1"/>
              <a:t>7</a:t>
            </a:fld>
            <a:endParaRPr lang="da-DK" altLang="da-DK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743949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90E2B83-95D7-459D-85D0-E4076BB35C48}" type="slidenum">
              <a:rPr lang="da-DK" altLang="da-DK" smtClean="0"/>
              <a:pPr eaLnBrk="1" hangingPunct="1"/>
              <a:t>8</a:t>
            </a:fld>
            <a:endParaRPr lang="da-DK" altLang="da-DK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9651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90E2B83-95D7-459D-85D0-E4076BB35C48}" type="slidenum">
              <a:rPr lang="da-DK" altLang="da-DK" smtClean="0"/>
              <a:pPr eaLnBrk="1" hangingPunct="1"/>
              <a:t>9</a:t>
            </a:fld>
            <a:endParaRPr lang="da-DK" altLang="da-DK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727018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A90E2B83-95D7-459D-85D0-E4076BB35C48}" type="slidenum">
              <a:rPr lang="da-DK" altLang="da-DK" smtClean="0"/>
              <a:pPr eaLnBrk="1" hangingPunct="1"/>
              <a:t>11</a:t>
            </a:fld>
            <a:endParaRPr lang="da-DK" altLang="da-DK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 dirty="0"/>
          </a:p>
        </p:txBody>
      </p:sp>
    </p:spTree>
    <p:extLst>
      <p:ext uri="{BB962C8B-B14F-4D97-AF65-F5344CB8AC3E}">
        <p14:creationId xmlns:p14="http://schemas.microsoft.com/office/powerpoint/2010/main" val="42512079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DC81400-BD2D-4A4A-9B60-E474D33062B0}" type="slidenum">
              <a:rPr lang="da-DK" altLang="da-DK" smtClean="0"/>
              <a:pPr eaLnBrk="1" hangingPunct="1"/>
              <a:t>12</a:t>
            </a:fld>
            <a:endParaRPr lang="da-DK" altLang="da-DK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428618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1DC81400-BD2D-4A4A-9B60-E474D33062B0}" type="slidenum">
              <a:rPr lang="da-DK" altLang="da-DK" smtClean="0"/>
              <a:pPr eaLnBrk="1" hangingPunct="1"/>
              <a:t>13</a:t>
            </a:fld>
            <a:endParaRPr lang="da-DK" altLang="da-DK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387775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fld id="{24DD2E01-2873-420A-84D8-29C0422C5B18}" type="slidenum">
              <a:rPr lang="da-DK" altLang="da-DK" smtClean="0"/>
              <a:pPr eaLnBrk="1" hangingPunct="1"/>
              <a:t>15</a:t>
            </a:fld>
            <a:endParaRPr lang="da-DK" altLang="da-DK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a-DK" altLang="da-DK"/>
          </a:p>
        </p:txBody>
      </p:sp>
    </p:spTree>
    <p:extLst>
      <p:ext uri="{BB962C8B-B14F-4D97-AF65-F5344CB8AC3E}">
        <p14:creationId xmlns:p14="http://schemas.microsoft.com/office/powerpoint/2010/main" val="1062211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8927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6532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3496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225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517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423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62422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0441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434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48712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EAE32D-0773-4139-A403-0D65DA79CB46}" type="datetimeFigureOut">
              <a:rPr lang="da-DK" smtClean="0"/>
              <a:t>02-11-2020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555840-D373-460B-9089-FFCBD551F57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6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/>
          <p:cNvSpPr/>
          <p:nvPr userDrawn="1"/>
        </p:nvSpPr>
        <p:spPr>
          <a:xfrm>
            <a:off x="0" y="0"/>
            <a:ext cx="12192000" cy="6176962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bg1"/>
              </a:solidFill>
            </a:endParaRP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794084" y="365125"/>
            <a:ext cx="105597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94084" y="1825625"/>
            <a:ext cx="10559716" cy="4043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8" name="Rektangel 17"/>
          <p:cNvSpPr/>
          <p:nvPr userDrawn="1"/>
        </p:nvSpPr>
        <p:spPr>
          <a:xfrm>
            <a:off x="9113921" y="6176962"/>
            <a:ext cx="3078079" cy="66900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800" dirty="0">
                <a:solidFill>
                  <a:schemeClr val="bg1"/>
                </a:solidFill>
              </a:rPr>
              <a:t>KØGE HANDELSSKOLE</a:t>
            </a:r>
          </a:p>
          <a:p>
            <a:pPr algn="ctr"/>
            <a:r>
              <a:rPr lang="da-DK" sz="1600" dirty="0">
                <a:solidFill>
                  <a:schemeClr val="bg1"/>
                </a:solidFill>
              </a:rPr>
              <a:t>- nøglen til fremtiden</a:t>
            </a:r>
          </a:p>
        </p:txBody>
      </p:sp>
      <p:grpSp>
        <p:nvGrpSpPr>
          <p:cNvPr id="22" name="Gruppe 21"/>
          <p:cNvGrpSpPr/>
          <p:nvPr userDrawn="1"/>
        </p:nvGrpSpPr>
        <p:grpSpPr>
          <a:xfrm>
            <a:off x="-1" y="6176962"/>
            <a:ext cx="9113921" cy="669006"/>
            <a:chOff x="0" y="6176962"/>
            <a:chExt cx="10160000" cy="669006"/>
          </a:xfrm>
        </p:grpSpPr>
        <p:sp>
          <p:nvSpPr>
            <p:cNvPr id="9" name="Rektangel 8"/>
            <p:cNvSpPr/>
            <p:nvPr userDrawn="1"/>
          </p:nvSpPr>
          <p:spPr>
            <a:xfrm>
              <a:off x="0" y="6176962"/>
              <a:ext cx="2032000" cy="669006"/>
            </a:xfrm>
            <a:prstGeom prst="rect">
              <a:avLst/>
            </a:prstGeom>
            <a:solidFill>
              <a:srgbClr val="FBEA0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0" name="Rektangel 9"/>
            <p:cNvSpPr/>
            <p:nvPr userDrawn="1"/>
          </p:nvSpPr>
          <p:spPr>
            <a:xfrm>
              <a:off x="2032000" y="6176962"/>
              <a:ext cx="2032000" cy="669006"/>
            </a:xfrm>
            <a:prstGeom prst="rect">
              <a:avLst/>
            </a:prstGeom>
            <a:solidFill>
              <a:srgbClr val="FABB4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1" name="Rektangel 10"/>
            <p:cNvSpPr/>
            <p:nvPr userDrawn="1"/>
          </p:nvSpPr>
          <p:spPr>
            <a:xfrm>
              <a:off x="4064000" y="6176962"/>
              <a:ext cx="2032000" cy="669006"/>
            </a:xfrm>
            <a:prstGeom prst="rect">
              <a:avLst/>
            </a:prstGeom>
            <a:solidFill>
              <a:srgbClr val="EB609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2" name="Rektangel 11"/>
            <p:cNvSpPr/>
            <p:nvPr userDrawn="1"/>
          </p:nvSpPr>
          <p:spPr>
            <a:xfrm>
              <a:off x="6096000" y="6176962"/>
              <a:ext cx="2032000" cy="669006"/>
            </a:xfrm>
            <a:prstGeom prst="rect">
              <a:avLst/>
            </a:prstGeom>
            <a:solidFill>
              <a:srgbClr val="CED84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Rektangel 12"/>
            <p:cNvSpPr/>
            <p:nvPr userDrawn="1"/>
          </p:nvSpPr>
          <p:spPr>
            <a:xfrm>
              <a:off x="8128000" y="6176962"/>
              <a:ext cx="2032000" cy="669006"/>
            </a:xfrm>
            <a:prstGeom prst="rect">
              <a:avLst/>
            </a:prstGeom>
            <a:solidFill>
              <a:srgbClr val="3FACE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474684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g.dk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4"/>
          <p:cNvSpPr txBox="1"/>
          <p:nvPr/>
        </p:nvSpPr>
        <p:spPr>
          <a:xfrm>
            <a:off x="2194087" y="2153670"/>
            <a:ext cx="78038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 dirty="0">
                <a:solidFill>
                  <a:schemeClr val="bg1"/>
                </a:solidFill>
              </a:rPr>
              <a:t>VELKOMMEN TIL </a:t>
            </a:r>
          </a:p>
          <a:p>
            <a:pPr algn="ctr"/>
            <a:r>
              <a:rPr lang="da-DK" sz="6000" b="1" dirty="0">
                <a:solidFill>
                  <a:schemeClr val="bg1"/>
                </a:solidFill>
              </a:rPr>
              <a:t>KØGE HANDELSSKOLE </a:t>
            </a:r>
          </a:p>
        </p:txBody>
      </p:sp>
    </p:spTree>
    <p:extLst>
      <p:ext uri="{BB962C8B-B14F-4D97-AF65-F5344CB8AC3E}">
        <p14:creationId xmlns:p14="http://schemas.microsoft.com/office/powerpoint/2010/main" val="66213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80000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da-DK" b="1" dirty="0"/>
              <a:t>SPROGSKOLE, STUDIETUR OG </a:t>
            </a:r>
            <a:br>
              <a:rPr lang="da-DK" b="1" dirty="0"/>
            </a:br>
            <a:r>
              <a:rPr lang="da-DK" b="1" dirty="0"/>
              <a:t>PRAKTIK I UDLANDET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441240" y="1696371"/>
            <a:ext cx="5002653" cy="3426257"/>
          </a:xfrm>
        </p:spPr>
        <p:txBody>
          <a:bodyPr rtlCol="0">
            <a:normAutofit/>
          </a:bodyPr>
          <a:lstStyle/>
          <a:p>
            <a:pPr marL="0" indent="0">
              <a:buNone/>
              <a:defRPr/>
            </a:pPr>
            <a:r>
              <a:rPr lang="da-DK" sz="2600" b="1" dirty="0"/>
              <a:t>Erasmus + </a:t>
            </a:r>
            <a:r>
              <a:rPr lang="da-DK" sz="2400" b="1" dirty="0"/>
              <a:t>(frivilligt)</a:t>
            </a:r>
          </a:p>
          <a:p>
            <a:pPr marL="0" indent="0">
              <a:buNone/>
              <a:defRPr/>
            </a:pPr>
            <a:r>
              <a:rPr lang="da-DK" sz="2400" b="1" dirty="0"/>
              <a:t>1.år: 3 ugers praktik på Malta: </a:t>
            </a:r>
          </a:p>
          <a:p>
            <a:pPr marL="0" indent="0">
              <a:buNone/>
              <a:defRPr/>
            </a:pPr>
            <a:r>
              <a:rPr lang="da-DK" sz="2400" dirty="0"/>
              <a:t>pris ca. kr. 5.000,- </a:t>
            </a:r>
            <a:r>
              <a:rPr lang="da-DK" sz="2200" dirty="0"/>
              <a:t>(måske kun 1000 kr.)</a:t>
            </a:r>
          </a:p>
          <a:p>
            <a:pPr marL="0" indent="0">
              <a:buNone/>
              <a:defRPr/>
            </a:pPr>
            <a:r>
              <a:rPr lang="da-DK" sz="2400" dirty="0"/>
              <a:t>Praktik i en virksomhed</a:t>
            </a:r>
          </a:p>
          <a:p>
            <a:pPr marL="0" indent="0">
              <a:buNone/>
              <a:defRPr/>
            </a:pPr>
            <a:r>
              <a:rPr lang="da-DK" sz="2400" dirty="0"/>
              <a:t>Undervisning i engelsk</a:t>
            </a:r>
            <a:endParaRPr lang="da-DK" sz="1600" b="1" dirty="0"/>
          </a:p>
          <a:p>
            <a:pPr marL="0" indent="0">
              <a:buNone/>
              <a:defRPr/>
            </a:pPr>
            <a:endParaRPr lang="da-DK" sz="1600" b="1" dirty="0"/>
          </a:p>
          <a:p>
            <a:pPr marL="0" indent="0">
              <a:buNone/>
              <a:defRPr/>
            </a:pPr>
            <a:r>
              <a:rPr lang="da-DK" sz="2400" b="1" dirty="0"/>
              <a:t>2. år: Studietur </a:t>
            </a:r>
            <a:br>
              <a:rPr lang="da-DK" sz="2400" b="1" dirty="0"/>
            </a:br>
            <a:r>
              <a:rPr lang="da-DK" sz="2400" dirty="0"/>
              <a:t>New York ca. kr. 7.000,- faglig tur</a:t>
            </a:r>
            <a:endParaRPr lang="da-DK" sz="2400" b="1" dirty="0"/>
          </a:p>
          <a:p>
            <a:pPr>
              <a:defRPr/>
            </a:pPr>
            <a:endParaRPr lang="da-DK" sz="2600" dirty="0"/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9" t="20482" b="28376"/>
          <a:stretch/>
        </p:blipFill>
        <p:spPr>
          <a:xfrm>
            <a:off x="6657533" y="1733240"/>
            <a:ext cx="3838383" cy="172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6" t="41298" r="16084" b="14683"/>
          <a:stretch/>
        </p:blipFill>
        <p:spPr>
          <a:xfrm flipH="1">
            <a:off x="6657533" y="3527856"/>
            <a:ext cx="3838383" cy="1728000"/>
          </a:xfrm>
          <a:prstGeom prst="rect">
            <a:avLst/>
          </a:prstGeom>
        </p:spPr>
      </p:pic>
      <p:sp>
        <p:nvSpPr>
          <p:cNvPr id="7" name="Tekstboks 6"/>
          <p:cNvSpPr txBox="1"/>
          <p:nvPr/>
        </p:nvSpPr>
        <p:spPr>
          <a:xfrm>
            <a:off x="0" y="5520346"/>
            <a:ext cx="1214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>
                <a:solidFill>
                  <a:schemeClr val="bg1"/>
                </a:solidFill>
              </a:rPr>
              <a:t>Hovedforløb: Praktik i udlandet (PIU) </a:t>
            </a:r>
            <a:r>
              <a:rPr lang="da-DK" sz="2400" dirty="0">
                <a:solidFill>
                  <a:schemeClr val="bg1"/>
                </a:solidFill>
              </a:rPr>
              <a:t>Mulighed for at tage noget af din læretid i udlandet</a:t>
            </a:r>
          </a:p>
        </p:txBody>
      </p:sp>
      <p:sp>
        <p:nvSpPr>
          <p:cNvPr id="9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1514065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981994" y="0"/>
            <a:ext cx="822801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/>
          <a:p>
            <a:pPr algn="ctr">
              <a:defRPr/>
            </a:pPr>
            <a:r>
              <a:rPr lang="da-DK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HOVEDFORLØB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601837" y="1868305"/>
            <a:ext cx="289853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b="1" u="sng" dirty="0">
                <a:solidFill>
                  <a:schemeClr val="bg1"/>
                </a:solidFill>
              </a:rPr>
              <a:t>KONTOR MED SPECIALE</a:t>
            </a:r>
            <a:r>
              <a:rPr lang="da-DK" sz="2000" b="1" dirty="0">
                <a:solidFill>
                  <a:schemeClr val="bg1"/>
                </a:solidFill>
              </a:rPr>
              <a:t>: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Administration 	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Advokatsekretær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Lægesekretær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Rejsebureau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Revision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Spedition og shipping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Økonomi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Offentlig administration: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Kommuner og Regioner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dirty="0">
                <a:solidFill>
                  <a:schemeClr val="bg1"/>
                </a:solidFill>
              </a:rPr>
              <a:t>Stat</a:t>
            </a: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endParaRPr lang="da-DK" sz="2000" b="1" dirty="0">
              <a:solidFill>
                <a:schemeClr val="bg1"/>
              </a:solidFill>
            </a:endParaRPr>
          </a:p>
          <a:p>
            <a:pPr lvl="0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buFont typeface="Arial" panose="020B0604020202020204" pitchFamily="34" charset="0"/>
              <a:buChar char="•"/>
              <a:defRPr/>
            </a:pPr>
            <a:endParaRPr lang="da-DK" sz="2000" b="1" dirty="0">
              <a:solidFill>
                <a:schemeClr val="bg1"/>
              </a:solidFill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8580914" y="1865768"/>
            <a:ext cx="3140903" cy="375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marL="400050" indent="-4000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b="1" u="sng" dirty="0">
                <a:solidFill>
                  <a:schemeClr val="bg1"/>
                </a:solidFill>
                <a:latin typeface="+mn-lt"/>
              </a:rPr>
              <a:t>DETAIL MED SPECIALE:</a:t>
            </a:r>
            <a:r>
              <a:rPr lang="da-DK" sz="20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Tøjbutikker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449263" algn="l"/>
              </a:tabLst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Boghandel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Guldsmed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Isenkræmmer (Imerco)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Legetøj og hobby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Materialhandel (Matas)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Møbelhandel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Radio/TV og multimedier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Dekoratør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Blomsterdekoratør</a:t>
            </a:r>
            <a:endParaRPr lang="da-DK" sz="2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EUX</a:t>
            </a:r>
          </a:p>
        </p:txBody>
      </p:sp>
      <p:sp>
        <p:nvSpPr>
          <p:cNvPr id="4" name="Rektangel 3"/>
          <p:cNvSpPr/>
          <p:nvPr/>
        </p:nvSpPr>
        <p:spPr>
          <a:xfrm>
            <a:off x="4210635" y="1865768"/>
            <a:ext cx="3628076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b="1" u="sng" dirty="0">
                <a:solidFill>
                  <a:schemeClr val="bg1"/>
                </a:solidFill>
              </a:rPr>
              <a:t>HANDEL MED SPECIALE:</a:t>
            </a:r>
          </a:p>
          <a:p>
            <a:r>
              <a:rPr lang="da-DK" sz="2000" dirty="0">
                <a:solidFill>
                  <a:schemeClr val="bg1"/>
                </a:solidFill>
              </a:rPr>
              <a:t>Logistikassistent</a:t>
            </a:r>
          </a:p>
          <a:p>
            <a:r>
              <a:rPr lang="da-DK" sz="2000" dirty="0">
                <a:solidFill>
                  <a:schemeClr val="bg1"/>
                </a:solidFill>
              </a:rPr>
              <a:t>Indkøbsassistent</a:t>
            </a:r>
          </a:p>
          <a:p>
            <a:r>
              <a:rPr lang="da-DK" sz="2000" dirty="0">
                <a:solidFill>
                  <a:schemeClr val="bg1"/>
                </a:solidFill>
              </a:rPr>
              <a:t>Handelsassistent, salg</a:t>
            </a:r>
          </a:p>
          <a:p>
            <a:r>
              <a:rPr lang="da-DK" sz="2000" dirty="0">
                <a:solidFill>
                  <a:schemeClr val="bg1"/>
                </a:solidFill>
              </a:rPr>
              <a:t>Handelsassistent, service</a:t>
            </a:r>
          </a:p>
          <a:p>
            <a:endParaRPr lang="da-DK" sz="2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b="1" u="sng" dirty="0">
                <a:solidFill>
                  <a:schemeClr val="bg1"/>
                </a:solidFill>
              </a:rPr>
              <a:t>EVENTKOORDINATOR * </a:t>
            </a:r>
            <a:r>
              <a:rPr lang="da-DK" sz="1400" b="1" u="sng" dirty="0">
                <a:solidFill>
                  <a:schemeClr val="bg1"/>
                </a:solidFill>
              </a:rPr>
              <a:t>(få pladser)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Event- og turistbranchen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PR-bureauer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Forlystelsesparker</a:t>
            </a:r>
          </a:p>
          <a:p>
            <a:pPr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Storcentre</a:t>
            </a:r>
          </a:p>
          <a:p>
            <a:endParaRPr lang="da-DK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34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sz="3200" b="1" dirty="0"/>
              <a:t>Begrænset studiekompetence</a:t>
            </a:r>
            <a:br>
              <a:rPr lang="da-DK" sz="3200" b="1" dirty="0"/>
            </a:br>
            <a:r>
              <a:rPr lang="da-DK" b="1" dirty="0"/>
              <a:t>VIDEREUDDANNELSESMULIGHEDER MED EUX </a:t>
            </a:r>
            <a:r>
              <a:rPr lang="da-DK" sz="3200" b="1" dirty="0"/>
              <a:t/>
            </a:r>
            <a:br>
              <a:rPr lang="da-DK" sz="3200" b="1" dirty="0"/>
            </a:br>
            <a:r>
              <a:rPr lang="da-DK" sz="2000" b="1" dirty="0"/>
              <a:t>en erhvervsfaglig studentereksamen </a:t>
            </a:r>
            <a:endParaRPr lang="da-DK" sz="3200" b="1" dirty="0"/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3944267" y="2096968"/>
            <a:ext cx="5067110" cy="332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sz="2000" b="1" dirty="0">
                <a:solidFill>
                  <a:schemeClr val="bg1"/>
                </a:solidFill>
              </a:rPr>
              <a:t>Adgang: efter de første 2 år på EUX</a:t>
            </a:r>
          </a:p>
          <a:p>
            <a:pPr>
              <a:spcBef>
                <a:spcPct val="50000"/>
              </a:spcBef>
              <a:defRPr/>
            </a:pPr>
            <a:r>
              <a:rPr lang="da-DK" sz="2000" b="1" u="sng" dirty="0">
                <a:solidFill>
                  <a:schemeClr val="bg1"/>
                </a:solidFill>
              </a:rPr>
              <a:t>KORTE VIDEREGÅENDE UDDANNELSER (KVU)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Handelsøkonom			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Logistikøkonom			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Administrationsøkonom		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Multimediedesigner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Designteknolog 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Serviceøkonom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Finansøkonom</a:t>
            </a:r>
          </a:p>
          <a:p>
            <a:pPr>
              <a:defRPr/>
            </a:pPr>
            <a:r>
              <a:rPr lang="da-DK" sz="2000" dirty="0">
                <a:solidFill>
                  <a:schemeClr val="bg1"/>
                </a:solidFill>
              </a:rPr>
              <a:t>Markedsføringsøkonom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71290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4208164" y="2266795"/>
            <a:ext cx="3870045" cy="2554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Adgang: efter de første 2 år på EUX</a:t>
            </a:r>
          </a:p>
          <a:p>
            <a:pPr>
              <a:spcBef>
                <a:spcPct val="50000"/>
              </a:spcBef>
              <a:defRPr/>
            </a:pPr>
            <a:r>
              <a:rPr lang="da-DK" sz="2000" b="1" u="sng" dirty="0">
                <a:solidFill>
                  <a:schemeClr val="bg1"/>
                </a:solidFill>
              </a:rPr>
              <a:t>PROFESSIONSBACHELOR </a:t>
            </a:r>
          </a:p>
          <a:p>
            <a:pPr>
              <a:spcBef>
                <a:spcPct val="5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Pædagog</a:t>
            </a:r>
          </a:p>
          <a:p>
            <a:pPr>
              <a:spcBef>
                <a:spcPct val="5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Fysioterapeuter </a:t>
            </a:r>
          </a:p>
          <a:p>
            <a:pPr>
              <a:spcBef>
                <a:spcPct val="50000"/>
              </a:spcBef>
              <a:defRPr/>
            </a:pPr>
            <a:r>
              <a:rPr lang="da-DK" sz="2000" dirty="0">
                <a:solidFill>
                  <a:schemeClr val="bg1"/>
                </a:solidFill>
              </a:rPr>
              <a:t>Lærer</a:t>
            </a:r>
          </a:p>
          <a:p>
            <a:pPr>
              <a:defRPr/>
            </a:pPr>
            <a:r>
              <a:rPr lang="da-DK" sz="2000" b="1" dirty="0">
                <a:solidFill>
                  <a:schemeClr val="bg1"/>
                </a:solidFill>
              </a:rPr>
              <a:t>			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EUX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sz="3200" b="1" dirty="0"/>
              <a:t>Begrænset studiekompetence</a:t>
            </a:r>
            <a:br>
              <a:rPr lang="da-DK" sz="3200" b="1" dirty="0"/>
            </a:br>
            <a:r>
              <a:rPr lang="da-DK" b="1" dirty="0"/>
              <a:t>VIDEREUDDANNELSESMULIGHEDER MED EUX </a:t>
            </a:r>
            <a:r>
              <a:rPr lang="da-DK" sz="3200" b="1" dirty="0"/>
              <a:t/>
            </a:r>
            <a:br>
              <a:rPr lang="da-DK" sz="3200" b="1" dirty="0"/>
            </a:br>
            <a:r>
              <a:rPr lang="da-DK" sz="2000" b="1" dirty="0"/>
              <a:t>en erhvervsfaglig studentereksamen 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3577076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39817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a-DK" b="1" dirty="0"/>
              <a:t>FULD STUDIEKOMPETENCE</a:t>
            </a:r>
            <a:br>
              <a:rPr lang="da-DK" b="1" dirty="0"/>
            </a:br>
            <a:r>
              <a:rPr lang="da-DK" sz="3100" b="1" dirty="0"/>
              <a:t> </a:t>
            </a:r>
            <a:r>
              <a:rPr lang="da-DK" sz="2400" b="1" dirty="0"/>
              <a:t>Alle førnævnte uddannelser samt de lange videregående uddannelser *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355154" y="2085997"/>
            <a:ext cx="5481692" cy="335438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  <a:defRPr/>
            </a:pPr>
            <a:r>
              <a:rPr lang="da-DK" dirty="0"/>
              <a:t>Adgang:  </a:t>
            </a:r>
            <a:r>
              <a:rPr lang="da-DK" sz="2400" dirty="0"/>
              <a:t>efter den samlede 4 årige EUX el. </a:t>
            </a:r>
            <a:r>
              <a:rPr lang="da-DK" sz="2400" dirty="0" err="1"/>
              <a:t>suppl</a:t>
            </a:r>
            <a:r>
              <a:rPr lang="da-DK" sz="2400" dirty="0"/>
              <a:t>. med SOF</a:t>
            </a:r>
          </a:p>
          <a:p>
            <a:pPr marL="0" indent="0">
              <a:buNone/>
              <a:defRPr/>
            </a:pPr>
            <a:endParaRPr lang="da-DK" sz="2400" b="1" dirty="0"/>
          </a:p>
          <a:p>
            <a:pPr marL="0" indent="0">
              <a:buNone/>
              <a:defRPr/>
            </a:pPr>
            <a:r>
              <a:rPr lang="da-DK" sz="3000" b="1" u="sng" dirty="0"/>
              <a:t>LANGE VIDEREGÅENDE UDDANNELSE:</a:t>
            </a:r>
          </a:p>
          <a:p>
            <a:pPr marL="0" indent="0">
              <a:buNone/>
              <a:defRPr/>
            </a:pPr>
            <a:r>
              <a:rPr lang="da-DK" dirty="0"/>
              <a:t>Universiteter </a:t>
            </a:r>
          </a:p>
          <a:p>
            <a:pPr marL="0" indent="0">
              <a:buNone/>
              <a:defRPr/>
            </a:pPr>
            <a:r>
              <a:rPr lang="da-DK" dirty="0"/>
              <a:t>Handelshøjskolen</a:t>
            </a:r>
            <a:endParaRPr lang="da-DK" dirty="0">
              <a:hlinkClick r:id="rId2"/>
            </a:endParaRPr>
          </a:p>
          <a:p>
            <a:pPr>
              <a:defRPr/>
            </a:pPr>
            <a:endParaRPr lang="da-DK" sz="2400" b="1" dirty="0">
              <a:hlinkClick r:id="" action="ppaction://noaction"/>
            </a:endParaRPr>
          </a:p>
          <a:p>
            <a:pPr>
              <a:defRPr/>
            </a:pPr>
            <a:endParaRPr lang="da-DK" sz="2400" b="1" dirty="0">
              <a:hlinkClick r:id="" action="ppaction://noaction"/>
            </a:endParaRPr>
          </a:p>
          <a:p>
            <a:pPr marL="0" indent="0">
              <a:buNone/>
              <a:defRPr/>
            </a:pPr>
            <a:r>
              <a:rPr lang="da-DK" sz="2400" b="1" dirty="0"/>
              <a:t>WWW.UG.DK Adgangskrav til din drømmeuddannelse</a:t>
            </a:r>
          </a:p>
          <a:p>
            <a:pPr>
              <a:defRPr/>
            </a:pPr>
            <a:endParaRPr lang="da-DK" sz="2400" b="1" dirty="0"/>
          </a:p>
          <a:p>
            <a:pPr>
              <a:buNone/>
              <a:defRPr/>
            </a:pPr>
            <a:r>
              <a:rPr lang="da-DK" sz="2400" b="1" dirty="0"/>
              <a:t>* </a:t>
            </a:r>
            <a:r>
              <a:rPr lang="da-DK" sz="1900" b="1" dirty="0"/>
              <a:t>EUX evt. suppleret med SOF </a:t>
            </a:r>
            <a:r>
              <a:rPr lang="da-DK" sz="1900" dirty="0"/>
              <a:t>eller</a:t>
            </a:r>
            <a:r>
              <a:rPr lang="da-DK" sz="1900" b="1" dirty="0"/>
              <a:t> GSK (</a:t>
            </a:r>
            <a:r>
              <a:rPr lang="da-DK" sz="1900" dirty="0"/>
              <a:t>Gymnasiale suppleringskurser)</a:t>
            </a:r>
          </a:p>
          <a:p>
            <a:pPr>
              <a:defRPr/>
            </a:pPr>
            <a:endParaRPr lang="da-DK" sz="2400" dirty="0"/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4168118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/>
              <a:t>UD AF FOLKESKOLEN </a:t>
            </a:r>
            <a:r>
              <a:rPr lang="da-DK" sz="4000" b="1" dirty="0"/>
              <a:t/>
            </a:r>
            <a:br>
              <a:rPr lang="da-DK" sz="4000" b="1" dirty="0"/>
            </a:br>
            <a:r>
              <a:rPr lang="da-DK" sz="4000" b="1" dirty="0"/>
              <a:t>- og på Handelsskole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1524000" y="139785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/>
              <a:t>Kortere videregående uddannelse/job/karriere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EUD</a:t>
            </a:r>
          </a:p>
        </p:txBody>
      </p:sp>
      <p:pic>
        <p:nvPicPr>
          <p:cNvPr id="7" name="Billede 6" descr="EUD figur 2017.jpg"/>
          <p:cNvPicPr>
            <a:picLocks noChangeAspect="1"/>
          </p:cNvPicPr>
          <p:nvPr/>
        </p:nvPicPr>
        <p:blipFill rotWithShape="1">
          <a:blip r:embed="rId3" cstate="print"/>
          <a:srcRect b="21858"/>
          <a:stretch/>
        </p:blipFill>
        <p:spPr>
          <a:xfrm>
            <a:off x="2857195" y="1659460"/>
            <a:ext cx="6477610" cy="40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32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9138" y="0"/>
            <a:ext cx="8229600" cy="1800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a-DK" b="1" dirty="0"/>
              <a:t>ADGANG TIL EUD</a:t>
            </a:r>
          </a:p>
        </p:txBody>
      </p:sp>
      <p:sp>
        <p:nvSpPr>
          <p:cNvPr id="8195" name="Pladsholder til indhold 2"/>
          <p:cNvSpPr>
            <a:spLocks noGrp="1"/>
          </p:cNvSpPr>
          <p:nvPr>
            <p:ph idx="1"/>
          </p:nvPr>
        </p:nvSpPr>
        <p:spPr>
          <a:xfrm>
            <a:off x="1989138" y="1692068"/>
            <a:ext cx="8229600" cy="4264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a-DK" altLang="da-DK" sz="2400" b="1" dirty="0"/>
              <a:t>Karakterkrav: 2 i gennemsnit </a:t>
            </a:r>
            <a:r>
              <a:rPr lang="da-DK" altLang="da-DK" sz="2400" dirty="0"/>
              <a:t>ved folkeskolens afgangsprøve i hhv. </a:t>
            </a:r>
            <a:r>
              <a:rPr lang="da-DK" altLang="da-DK" sz="2400" b="1" dirty="0"/>
              <a:t>dansk og matematik</a:t>
            </a:r>
          </a:p>
          <a:p>
            <a:pPr marL="0" indent="0" algn="ctr">
              <a:buNone/>
              <a:defRPr/>
            </a:pPr>
            <a:r>
              <a:rPr lang="da-DK" altLang="da-DK" sz="2400" b="1" dirty="0"/>
              <a:t>eller</a:t>
            </a:r>
          </a:p>
          <a:p>
            <a:pPr>
              <a:defRPr/>
            </a:pPr>
            <a:r>
              <a:rPr lang="da-DK" altLang="da-DK" sz="2400" b="1" dirty="0"/>
              <a:t>Vurderet uddannelsesparat:  </a:t>
            </a:r>
            <a:r>
              <a:rPr lang="da-DK" altLang="da-DK" sz="2400" dirty="0"/>
              <a:t>personligt, socialt og fagligt</a:t>
            </a:r>
            <a:r>
              <a:rPr lang="da-DK" altLang="da-DK" sz="2400" b="1" dirty="0"/>
              <a:t/>
            </a:r>
            <a:br>
              <a:rPr lang="da-DK" altLang="da-DK" sz="2400" b="1" dirty="0"/>
            </a:br>
            <a:endParaRPr lang="da-DK" altLang="da-DK" sz="1000" b="1" dirty="0"/>
          </a:p>
          <a:p>
            <a:pPr>
              <a:defRPr/>
            </a:pPr>
            <a:r>
              <a:rPr lang="da-DK" altLang="da-DK" sz="2400" b="1" dirty="0"/>
              <a:t>Grundforløb 1: </a:t>
            </a:r>
            <a:r>
              <a:rPr lang="da-DK" altLang="da-DK" sz="2400" dirty="0"/>
              <a:t>kan kun påbegyndes én gang og kun efter 9. eller 10. klasse (26 mdr.)</a:t>
            </a:r>
          </a:p>
          <a:p>
            <a:pPr>
              <a:defRPr/>
            </a:pPr>
            <a:endParaRPr lang="da-DK" altLang="da-DK" sz="1000" b="1" dirty="0"/>
          </a:p>
          <a:p>
            <a:pPr>
              <a:defRPr/>
            </a:pPr>
            <a:r>
              <a:rPr lang="da-DK" altLang="da-DK" sz="2400" b="1" dirty="0"/>
              <a:t>Evt. optagelsesprøver og personlig samtale</a:t>
            </a:r>
          </a:p>
          <a:p>
            <a:pPr>
              <a:defRPr/>
            </a:pPr>
            <a:endParaRPr lang="da-DK" altLang="da-DK" sz="2400" dirty="0"/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</p:spTree>
    <p:extLst>
      <p:ext uri="{BB962C8B-B14F-4D97-AF65-F5344CB8AC3E}">
        <p14:creationId xmlns:p14="http://schemas.microsoft.com/office/powerpoint/2010/main" val="1390124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26013"/>
            <a:ext cx="82296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/>
              <a:t>GRUNDFORLØB 1 (GF1) </a:t>
            </a:r>
          </a:p>
        </p:txBody>
      </p:sp>
      <p:sp>
        <p:nvSpPr>
          <p:cNvPr id="2" name="Tekstboks 1"/>
          <p:cNvSpPr txBox="1"/>
          <p:nvPr/>
        </p:nvSpPr>
        <p:spPr>
          <a:xfrm>
            <a:off x="4612849" y="2043746"/>
            <a:ext cx="2966301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200"/>
              </a:spcBef>
            </a:pPr>
            <a:r>
              <a:rPr lang="da-DK" sz="2800" b="1" u="sng" baseline="30000" dirty="0">
                <a:solidFill>
                  <a:schemeClr val="bg1"/>
                </a:solidFill>
              </a:rPr>
              <a:t>TEMAER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Arbejdspladskultur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Samarbejde og planlægning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Faglig kommunikation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Innovation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Metodelære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Praktikpladssøgning</a:t>
            </a:r>
          </a:p>
          <a:p>
            <a:pPr marL="3175" lvl="1">
              <a:spcBef>
                <a:spcPts val="200"/>
              </a:spcBef>
            </a:pPr>
            <a:r>
              <a:rPr lang="da-DK" sz="2800" baseline="30000" dirty="0">
                <a:solidFill>
                  <a:schemeClr val="bg1"/>
                </a:solidFill>
              </a:rPr>
              <a:t>Samfund og sundhed</a:t>
            </a:r>
          </a:p>
        </p:txBody>
      </p:sp>
      <p:sp>
        <p:nvSpPr>
          <p:cNvPr id="6" name="Rektangel 5"/>
          <p:cNvSpPr/>
          <p:nvPr/>
        </p:nvSpPr>
        <p:spPr>
          <a:xfrm>
            <a:off x="986863" y="2043746"/>
            <a:ext cx="2864386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lvl="1"/>
            <a:r>
              <a:rPr lang="en-GB" sz="2800" b="1" u="sng" baseline="30000" dirty="0">
                <a:solidFill>
                  <a:schemeClr val="bg1"/>
                </a:solidFill>
              </a:rPr>
              <a:t>ERHVERVSINTRODUKTION</a:t>
            </a:r>
          </a:p>
          <a:p>
            <a:pPr marL="3175" lvl="1"/>
            <a:r>
              <a:rPr lang="en-GB" sz="2800" b="1" baseline="30000" dirty="0">
                <a:solidFill>
                  <a:schemeClr val="bg1"/>
                </a:solidFill>
              </a:rPr>
              <a:t>2 </a:t>
            </a:r>
            <a:r>
              <a:rPr lang="en-GB" sz="2800" b="1" baseline="30000" dirty="0" err="1">
                <a:solidFill>
                  <a:schemeClr val="bg1"/>
                </a:solidFill>
              </a:rPr>
              <a:t>uger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8228303" y="2043746"/>
            <a:ext cx="2866661" cy="1944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ts val="200"/>
              </a:spcBef>
            </a:pPr>
            <a:r>
              <a:rPr lang="en-GB" sz="2800" b="1" u="sng" baseline="30000" dirty="0">
                <a:solidFill>
                  <a:schemeClr val="bg1"/>
                </a:solidFill>
              </a:rPr>
              <a:t>ERHVERVSFAGLIGE CASES</a:t>
            </a:r>
          </a:p>
          <a:p>
            <a:pPr marL="0" lvl="1">
              <a:spcBef>
                <a:spcPts val="200"/>
              </a:spcBef>
            </a:pPr>
            <a:endParaRPr lang="da-DK" sz="2800" b="1" u="sng" baseline="30000" dirty="0">
              <a:solidFill>
                <a:schemeClr val="bg1"/>
              </a:solidFill>
            </a:endParaRPr>
          </a:p>
          <a:p>
            <a:pPr marL="3175" lvl="1">
              <a:spcBef>
                <a:spcPts val="200"/>
              </a:spcBef>
            </a:pPr>
            <a:r>
              <a:rPr lang="da-DK" sz="2800" b="1" baseline="30000" dirty="0">
                <a:solidFill>
                  <a:schemeClr val="bg1"/>
                </a:solidFill>
              </a:rPr>
              <a:t>1. Sundhed og livsstil</a:t>
            </a:r>
          </a:p>
          <a:p>
            <a:pPr marL="3175" lvl="1">
              <a:spcBef>
                <a:spcPts val="200"/>
              </a:spcBef>
            </a:pPr>
            <a:r>
              <a:rPr lang="da-DK" sz="2800" b="1" baseline="30000" dirty="0">
                <a:solidFill>
                  <a:schemeClr val="bg1"/>
                </a:solidFill>
              </a:rPr>
              <a:t>2. Samfund og kultur</a:t>
            </a:r>
          </a:p>
          <a:p>
            <a:pPr marL="3175" lvl="1">
              <a:spcBef>
                <a:spcPts val="200"/>
              </a:spcBef>
            </a:pPr>
            <a:r>
              <a:rPr lang="da-DK" sz="2800" b="1" baseline="30000" dirty="0">
                <a:solidFill>
                  <a:schemeClr val="bg1"/>
                </a:solidFill>
              </a:rPr>
              <a:t>3. Innovation</a:t>
            </a:r>
          </a:p>
          <a:p>
            <a:pPr marL="3175" lvl="1">
              <a:spcBef>
                <a:spcPts val="200"/>
              </a:spcBef>
            </a:pPr>
            <a:r>
              <a:rPr lang="da-DK" sz="2800" b="1" baseline="30000" dirty="0">
                <a:solidFill>
                  <a:schemeClr val="bg1"/>
                </a:solidFill>
              </a:rPr>
              <a:t>4. Iværksætteri</a:t>
            </a:r>
          </a:p>
        </p:txBody>
      </p:sp>
      <p:sp>
        <p:nvSpPr>
          <p:cNvPr id="8" name="Rektangel 3"/>
          <p:cNvSpPr/>
          <p:nvPr/>
        </p:nvSpPr>
        <p:spPr>
          <a:xfrm rot="18900000" flipH="1">
            <a:off x="-539028" y="28877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</p:spTree>
    <p:extLst>
      <p:ext uri="{BB962C8B-B14F-4D97-AF65-F5344CB8AC3E}">
        <p14:creationId xmlns:p14="http://schemas.microsoft.com/office/powerpoint/2010/main" val="171089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2926755" y="2155018"/>
            <a:ext cx="3187855" cy="2821830"/>
          </a:xfrm>
        </p:spPr>
        <p:txBody>
          <a:bodyPr rtlCol="0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GB" b="1" u="sng" baseline="30000" dirty="0"/>
              <a:t>FAG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/>
              <a:t>Dansk - E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 err="1"/>
              <a:t>Afsætning</a:t>
            </a:r>
            <a:r>
              <a:rPr lang="en-GB" sz="2800" baseline="30000" dirty="0"/>
              <a:t> - E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 err="1"/>
              <a:t>Virksomhedsøkonomi</a:t>
            </a:r>
            <a:r>
              <a:rPr lang="en-GB" sz="2800" baseline="30000" dirty="0"/>
              <a:t>- E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 err="1"/>
              <a:t>Informationsteknologi</a:t>
            </a:r>
            <a:r>
              <a:rPr lang="en-GB" sz="2800" baseline="30000" dirty="0"/>
              <a:t> - E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 err="1"/>
              <a:t>Matematik</a:t>
            </a:r>
            <a:r>
              <a:rPr lang="en-GB" sz="2800" baseline="30000" dirty="0"/>
              <a:t> – E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 err="1"/>
              <a:t>Engelsk</a:t>
            </a:r>
            <a:r>
              <a:rPr lang="en-GB" sz="2800" baseline="30000" dirty="0"/>
              <a:t> E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  <p:sp>
        <p:nvSpPr>
          <p:cNvPr id="2" name="Rektangel 1"/>
          <p:cNvSpPr/>
          <p:nvPr/>
        </p:nvSpPr>
        <p:spPr>
          <a:xfrm>
            <a:off x="6863813" y="2155018"/>
            <a:ext cx="2959585" cy="143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indent="0">
              <a:spcBef>
                <a:spcPts val="600"/>
              </a:spcBef>
              <a:buNone/>
            </a:pPr>
            <a:r>
              <a:rPr lang="en-GB" sz="2800" b="1" u="sng" baseline="30000" dirty="0">
                <a:solidFill>
                  <a:schemeClr val="bg1"/>
                </a:solidFill>
              </a:rPr>
              <a:t>ERHVERVSFAG</a:t>
            </a:r>
          </a:p>
          <a:p>
            <a:pPr marL="3175" lvl="1" indent="0">
              <a:spcBef>
                <a:spcPts val="600"/>
              </a:spcBef>
              <a:buNone/>
            </a:pPr>
            <a:r>
              <a:rPr lang="en-GB" sz="2800" baseline="30000" dirty="0" err="1">
                <a:solidFill>
                  <a:schemeClr val="bg1"/>
                </a:solidFill>
              </a:rPr>
              <a:t>Forskellige</a:t>
            </a:r>
            <a:r>
              <a:rPr lang="en-GB" sz="2800" baseline="30000" dirty="0">
                <a:solidFill>
                  <a:schemeClr val="bg1"/>
                </a:solidFill>
              </a:rPr>
              <a:t> </a:t>
            </a:r>
            <a:r>
              <a:rPr lang="en-GB" sz="2800" baseline="30000" dirty="0" err="1">
                <a:solidFill>
                  <a:schemeClr val="bg1"/>
                </a:solidFill>
              </a:rPr>
              <a:t>erhvervsfag</a:t>
            </a:r>
            <a:endParaRPr lang="en-GB" sz="2800" baseline="30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endParaRPr lang="en-GB" sz="2800" b="1" u="sng" baseline="30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GB" sz="2800" b="1" u="sng" baseline="30000" dirty="0">
                <a:solidFill>
                  <a:schemeClr val="bg1"/>
                </a:solidFill>
              </a:rPr>
              <a:t>EKSAMEN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sz="2800" baseline="30000" dirty="0">
                <a:solidFill>
                  <a:schemeClr val="bg1"/>
                </a:solidFill>
              </a:rPr>
              <a:t>Dansk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26013"/>
            <a:ext cx="82296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/>
              <a:t>GRUNDFORLØB 1 (GF1) </a:t>
            </a:r>
          </a:p>
        </p:txBody>
      </p:sp>
    </p:spTree>
    <p:extLst>
      <p:ext uri="{BB962C8B-B14F-4D97-AF65-F5344CB8AC3E}">
        <p14:creationId xmlns:p14="http://schemas.microsoft.com/office/powerpoint/2010/main" val="2145336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boks 5"/>
          <p:cNvSpPr txBox="1"/>
          <p:nvPr/>
        </p:nvSpPr>
        <p:spPr>
          <a:xfrm>
            <a:off x="2362921" y="1826386"/>
            <a:ext cx="837788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a-DK" sz="2400" b="1" u="sng" dirty="0">
                <a:solidFill>
                  <a:schemeClr val="bg1"/>
                </a:solidFill>
              </a:rPr>
              <a:t>HVEM GÅR PÅ GF2?</a:t>
            </a:r>
          </a:p>
          <a:p>
            <a:pPr marL="457200" indent="-457200">
              <a:buFontTx/>
              <a:buChar char="-"/>
              <a:defRPr/>
            </a:pPr>
            <a:r>
              <a:rPr lang="da-DK" sz="2400" dirty="0">
                <a:solidFill>
                  <a:schemeClr val="bg1"/>
                </a:solidFill>
              </a:rPr>
              <a:t>Du har </a:t>
            </a:r>
            <a:r>
              <a:rPr lang="da-DK" sz="2400" b="1" dirty="0">
                <a:solidFill>
                  <a:schemeClr val="bg1"/>
                </a:solidFill>
              </a:rPr>
              <a:t>gennemført grundforløb 1</a:t>
            </a:r>
          </a:p>
          <a:p>
            <a:pPr marL="457200" indent="-457200">
              <a:buFontTx/>
              <a:buChar char="-"/>
              <a:defRPr/>
            </a:pPr>
            <a:r>
              <a:rPr lang="da-DK" sz="2400" dirty="0">
                <a:solidFill>
                  <a:schemeClr val="bg1"/>
                </a:solidFill>
              </a:rPr>
              <a:t>Du har været ude af grundskolen mere end 26 mdr.</a:t>
            </a:r>
          </a:p>
          <a:p>
            <a:pPr marL="457200" indent="-457200">
              <a:buFontTx/>
              <a:buChar char="-"/>
              <a:defRPr/>
            </a:pPr>
            <a:r>
              <a:rPr lang="da-DK" sz="2400" dirty="0">
                <a:solidFill>
                  <a:schemeClr val="bg1"/>
                </a:solidFill>
              </a:rPr>
              <a:t>Du er </a:t>
            </a:r>
            <a:r>
              <a:rPr lang="da-DK" sz="2400" b="1" dirty="0">
                <a:solidFill>
                  <a:schemeClr val="bg1"/>
                </a:solidFill>
              </a:rPr>
              <a:t>frafaldet grundforløb 1</a:t>
            </a:r>
          </a:p>
          <a:p>
            <a:pPr marL="457200" indent="-457200">
              <a:buFontTx/>
              <a:buChar char="-"/>
              <a:defRPr/>
            </a:pPr>
            <a:r>
              <a:rPr lang="da-DK" sz="2400" dirty="0">
                <a:solidFill>
                  <a:schemeClr val="bg1"/>
                </a:solidFill>
              </a:rPr>
              <a:t>Du er </a:t>
            </a:r>
            <a:r>
              <a:rPr lang="da-DK" sz="2400" b="1" dirty="0">
                <a:solidFill>
                  <a:schemeClr val="bg1"/>
                </a:solidFill>
              </a:rPr>
              <a:t>under 25 år</a:t>
            </a:r>
            <a:r>
              <a:rPr lang="da-DK" sz="2400" dirty="0">
                <a:solidFill>
                  <a:schemeClr val="bg1"/>
                </a:solidFill>
              </a:rPr>
              <a:t>, og kommer </a:t>
            </a:r>
            <a:r>
              <a:rPr lang="da-DK" sz="2400" b="1" dirty="0">
                <a:solidFill>
                  <a:schemeClr val="bg1"/>
                </a:solidFill>
              </a:rPr>
              <a:t>ikke direkte fra folkeskolen</a:t>
            </a:r>
          </a:p>
          <a:p>
            <a:pPr marL="457200" indent="-457200">
              <a:buFontTx/>
              <a:buChar char="-"/>
              <a:defRPr/>
            </a:pPr>
            <a:r>
              <a:rPr lang="da-DK" sz="2400" dirty="0">
                <a:solidFill>
                  <a:schemeClr val="bg1"/>
                </a:solidFill>
              </a:rPr>
              <a:t>Du har en </a:t>
            </a:r>
            <a:r>
              <a:rPr lang="da-DK" sz="2400" b="1" dirty="0">
                <a:solidFill>
                  <a:schemeClr val="bg1"/>
                </a:solidFill>
              </a:rPr>
              <a:t>uddannelsesaftale</a:t>
            </a:r>
          </a:p>
          <a:p>
            <a:pPr marL="457200" indent="-457200">
              <a:buFontTx/>
              <a:buChar char="-"/>
              <a:defRPr/>
            </a:pPr>
            <a:r>
              <a:rPr lang="da-DK" sz="2400" dirty="0">
                <a:solidFill>
                  <a:schemeClr val="bg1"/>
                </a:solidFill>
              </a:rPr>
              <a:t>Du er </a:t>
            </a:r>
            <a:r>
              <a:rPr lang="da-DK" sz="2400" b="1" dirty="0">
                <a:solidFill>
                  <a:schemeClr val="bg1"/>
                </a:solidFill>
              </a:rPr>
              <a:t>over 25 år</a:t>
            </a:r>
            <a:r>
              <a:rPr lang="da-DK" sz="2400" dirty="0">
                <a:solidFill>
                  <a:schemeClr val="bg1"/>
                </a:solidFill>
              </a:rPr>
              <a:t>, og har </a:t>
            </a:r>
            <a:r>
              <a:rPr lang="da-DK" sz="2400" b="1" dirty="0">
                <a:solidFill>
                  <a:schemeClr val="bg1"/>
                </a:solidFill>
              </a:rPr>
              <a:t>ikke har erhvervserfaring </a:t>
            </a:r>
            <a:r>
              <a:rPr lang="da-DK" sz="2400" dirty="0">
                <a:solidFill>
                  <a:schemeClr val="bg1"/>
                </a:solidFill>
              </a:rPr>
              <a:t>eller forudgående uddannelse</a:t>
            </a:r>
          </a:p>
          <a:p>
            <a:pPr>
              <a:defRPr/>
            </a:pPr>
            <a:endParaRPr lang="da-DK" sz="2400" b="1" dirty="0">
              <a:solidFill>
                <a:schemeClr val="bg1"/>
              </a:solidFill>
            </a:endParaRP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26013"/>
            <a:ext cx="82296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/>
              <a:t>GRUNDFORLØB 2 (GF2) </a:t>
            </a:r>
          </a:p>
        </p:txBody>
      </p:sp>
    </p:spTree>
    <p:extLst>
      <p:ext uri="{BB962C8B-B14F-4D97-AF65-F5344CB8AC3E}">
        <p14:creationId xmlns:p14="http://schemas.microsoft.com/office/powerpoint/2010/main" val="1000704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6142" y="0"/>
            <a:ext cx="10559716" cy="1800000"/>
          </a:xfrm>
        </p:spPr>
        <p:txBody>
          <a:bodyPr/>
          <a:lstStyle/>
          <a:p>
            <a:pPr algn="ctr"/>
            <a:r>
              <a:rPr lang="da-DK" dirty="0">
                <a:latin typeface="+mn-lt"/>
              </a:rPr>
              <a:t>KØGE HANDELSSKOLE UDBYDER: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676"/>
          <a:stretch/>
        </p:blipFill>
        <p:spPr>
          <a:xfrm>
            <a:off x="2010000" y="1711621"/>
            <a:ext cx="8172000" cy="3434758"/>
          </a:xfrm>
          <a:prstGeom prst="rect">
            <a:avLst/>
          </a:prstGeom>
        </p:spPr>
      </p:pic>
      <p:sp>
        <p:nvSpPr>
          <p:cNvPr id="8" name="Rektangel 3"/>
          <p:cNvSpPr/>
          <p:nvPr/>
        </p:nvSpPr>
        <p:spPr>
          <a:xfrm rot="18900000" flipH="1">
            <a:off x="-543842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EB6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KHS</a:t>
            </a:r>
          </a:p>
        </p:txBody>
      </p:sp>
    </p:spTree>
    <p:extLst>
      <p:ext uri="{BB962C8B-B14F-4D97-AF65-F5344CB8AC3E}">
        <p14:creationId xmlns:p14="http://schemas.microsoft.com/office/powerpoint/2010/main" val="900937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26013"/>
            <a:ext cx="82296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/>
              <a:t>GRUNDFORLØB 2 (GF2) </a:t>
            </a:r>
          </a:p>
        </p:txBody>
      </p:sp>
      <p:sp>
        <p:nvSpPr>
          <p:cNvPr id="8" name="Rektangel 7"/>
          <p:cNvSpPr/>
          <p:nvPr/>
        </p:nvSpPr>
        <p:spPr>
          <a:xfrm>
            <a:off x="7238411" y="2108639"/>
            <a:ext cx="353893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u="sng" dirty="0">
                <a:solidFill>
                  <a:schemeClr val="bg1"/>
                </a:solidFill>
                <a:ea typeface="Calibri"/>
                <a:cs typeface="Times New Roman"/>
              </a:rPr>
              <a:t>ERHVERVSCASES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2 Tværfaglige cases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da-DK" b="1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u="sng" dirty="0">
                <a:solidFill>
                  <a:schemeClr val="bg1"/>
                </a:solidFill>
                <a:ea typeface="Calibri"/>
                <a:cs typeface="Times New Roman"/>
              </a:rPr>
              <a:t>EKSAMEN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1 grundfag +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USF (</a:t>
            </a:r>
            <a:r>
              <a:rPr lang="da-DK" dirty="0" err="1">
                <a:solidFill>
                  <a:schemeClr val="bg1"/>
                </a:solidFill>
                <a:ea typeface="Calibri"/>
                <a:cs typeface="Times New Roman"/>
              </a:rPr>
              <a:t>Udd</a:t>
            </a: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. Specifikt fag) Skal bestås</a:t>
            </a:r>
          </a:p>
        </p:txBody>
      </p:sp>
      <p:sp>
        <p:nvSpPr>
          <p:cNvPr id="10" name="Rektangel 9"/>
          <p:cNvSpPr/>
          <p:nvPr/>
        </p:nvSpPr>
        <p:spPr>
          <a:xfrm>
            <a:off x="2182456" y="2108639"/>
            <a:ext cx="4588287" cy="232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b="1" u="sng" dirty="0">
                <a:solidFill>
                  <a:schemeClr val="bg1"/>
                </a:solidFill>
                <a:ea typeface="Calibri"/>
                <a:cs typeface="Times New Roman"/>
              </a:rPr>
              <a:t>FAG: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Dansk C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Engelsk C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Afsætning C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Virksomhedsøkonomi C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Informationsteknologi C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da-DK" dirty="0">
                <a:solidFill>
                  <a:schemeClr val="bg1"/>
                </a:solidFill>
                <a:ea typeface="Calibri"/>
                <a:cs typeface="Times New Roman"/>
              </a:rPr>
              <a:t>USF fag  - målrettet din uddannelsesretning</a:t>
            </a:r>
          </a:p>
        </p:txBody>
      </p:sp>
    </p:spTree>
    <p:extLst>
      <p:ext uri="{BB962C8B-B14F-4D97-AF65-F5344CB8AC3E}">
        <p14:creationId xmlns:p14="http://schemas.microsoft.com/office/powerpoint/2010/main" val="3943098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800000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da-DK" b="1" dirty="0"/>
              <a:t>SPROGSKOLE OG PRAKTIK I UDLANDET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395672" y="1470560"/>
            <a:ext cx="7785219" cy="4408947"/>
          </a:xfrm>
        </p:spPr>
        <p:txBody>
          <a:bodyPr rtlCol="0"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da-DK" sz="2600" b="1" dirty="0"/>
              <a:t>PRAKTIK PÅ MALTA </a:t>
            </a:r>
            <a:r>
              <a:rPr lang="da-DK" sz="2400" b="1" dirty="0"/>
              <a:t>-3 uger </a:t>
            </a:r>
            <a:r>
              <a:rPr lang="da-DK" sz="2400" dirty="0"/>
              <a:t>(Frivilligt)</a:t>
            </a:r>
            <a:endParaRPr lang="da-DK" sz="2400" b="1" dirty="0"/>
          </a:p>
          <a:p>
            <a:pPr marL="0" indent="0">
              <a:buNone/>
              <a:defRPr/>
            </a:pPr>
            <a:r>
              <a:rPr lang="da-DK" sz="2400" dirty="0"/>
              <a:t>1. år – pris ca. kr. 5.000,- (måske kun kr. 1.000,-)</a:t>
            </a:r>
          </a:p>
          <a:p>
            <a:pPr marL="0" indent="0">
              <a:buNone/>
              <a:defRPr/>
            </a:pPr>
            <a:r>
              <a:rPr lang="da-DK" sz="2400" dirty="0"/>
              <a:t>Fagligt ophold med praktik og engelskundervisning</a:t>
            </a:r>
          </a:p>
          <a:p>
            <a:pPr marL="0" indent="0">
              <a:buNone/>
              <a:defRPr/>
            </a:pPr>
            <a:endParaRPr lang="da-DK" sz="2400" dirty="0"/>
          </a:p>
          <a:p>
            <a:pPr marL="0" indent="0">
              <a:buNone/>
              <a:defRPr/>
            </a:pPr>
            <a:endParaRPr lang="da-DK" sz="2400" b="1" dirty="0"/>
          </a:p>
          <a:p>
            <a:pPr marL="0" indent="0">
              <a:buNone/>
              <a:defRPr/>
            </a:pPr>
            <a:endParaRPr lang="da-DK" sz="2400" b="1" dirty="0"/>
          </a:p>
          <a:p>
            <a:pPr marL="0" indent="0">
              <a:buNone/>
              <a:defRPr/>
            </a:pPr>
            <a:endParaRPr lang="da-DK" sz="2400" b="1" dirty="0"/>
          </a:p>
          <a:p>
            <a:pPr marL="0" indent="0">
              <a:buNone/>
              <a:defRPr/>
            </a:pPr>
            <a:endParaRPr lang="da-DK" sz="2400" b="1" dirty="0"/>
          </a:p>
          <a:p>
            <a:pPr marL="0" indent="0">
              <a:buNone/>
              <a:defRPr/>
            </a:pPr>
            <a:endParaRPr lang="da-DK" sz="2400" b="1" dirty="0"/>
          </a:p>
          <a:p>
            <a:pPr marL="0" indent="0">
              <a:buNone/>
              <a:defRPr/>
            </a:pPr>
            <a:endParaRPr lang="da-DK" sz="1500" b="1" dirty="0"/>
          </a:p>
          <a:p>
            <a:pPr marL="0" indent="0">
              <a:buNone/>
              <a:defRPr/>
            </a:pPr>
            <a:r>
              <a:rPr lang="da-DK" sz="2600" b="1" dirty="0"/>
              <a:t>PIU: </a:t>
            </a:r>
            <a:r>
              <a:rPr lang="da-DK" sz="2400" b="1" dirty="0"/>
              <a:t>Praktik i udlandet </a:t>
            </a:r>
          </a:p>
          <a:p>
            <a:pPr marL="0" indent="0">
              <a:buNone/>
              <a:defRPr/>
            </a:pPr>
            <a:r>
              <a:rPr lang="da-DK" sz="2400" dirty="0"/>
              <a:t>Mulighed for at tage noget af din læretid </a:t>
            </a:r>
            <a:br>
              <a:rPr lang="da-DK" sz="2400" dirty="0"/>
            </a:br>
            <a:r>
              <a:rPr lang="da-DK" sz="2400" dirty="0"/>
              <a:t>i udlandet</a:t>
            </a:r>
          </a:p>
          <a:p>
            <a:pPr>
              <a:defRPr/>
            </a:pPr>
            <a:endParaRPr lang="da-DK" sz="26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2" b="28376"/>
          <a:stretch/>
        </p:blipFill>
        <p:spPr>
          <a:xfrm>
            <a:off x="2505454" y="2631064"/>
            <a:ext cx="7164000" cy="1976728"/>
          </a:xfrm>
          <a:prstGeom prst="rect">
            <a:avLst/>
          </a:prstGeom>
        </p:spPr>
      </p:pic>
      <p:sp>
        <p:nvSpPr>
          <p:cNvPr id="7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</p:spTree>
    <p:extLst>
      <p:ext uri="{BB962C8B-B14F-4D97-AF65-F5344CB8AC3E}">
        <p14:creationId xmlns:p14="http://schemas.microsoft.com/office/powerpoint/2010/main" val="26669660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981994" y="0"/>
            <a:ext cx="8228012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 anchor="ctr"/>
          <a:lstStyle/>
          <a:p>
            <a:pPr algn="ctr">
              <a:defRPr/>
            </a:pPr>
            <a:r>
              <a:rPr lang="da-DK" sz="4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HOVEDFORLØB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795440" y="1693283"/>
            <a:ext cx="3967685" cy="3754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marL="400050" indent="-4000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b="1" u="sng" dirty="0" err="1">
                <a:solidFill>
                  <a:schemeClr val="bg1"/>
                </a:solidFill>
                <a:latin typeface="+mn-lt"/>
              </a:rPr>
              <a:t>Detail</a:t>
            </a:r>
            <a:r>
              <a:rPr lang="da-DK" sz="2000" b="1" u="sng" dirty="0">
                <a:solidFill>
                  <a:schemeClr val="bg1"/>
                </a:solidFill>
                <a:latin typeface="+mn-lt"/>
              </a:rPr>
              <a:t> med speciale:</a:t>
            </a:r>
            <a:r>
              <a:rPr lang="da-DK" sz="20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Tøjbutikker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tabLst>
                <a:tab pos="449263" algn="l"/>
              </a:tabLst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Boghandel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Guldsmed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Glas, porcelæn og gaveartikler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Legetøj og hobby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Materialhandel (Matas)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Møbelhandel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Radio/TV og multimedier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Dekoratør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Blomsterdekoratør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61194" y="1693283"/>
            <a:ext cx="3497294" cy="20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marL="206375" indent="-206375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b="1" u="sng" dirty="0">
                <a:solidFill>
                  <a:schemeClr val="bg1"/>
                </a:solidFill>
                <a:latin typeface="+mn-lt"/>
              </a:rPr>
              <a:t>Handel med speciale</a:t>
            </a:r>
            <a:r>
              <a:rPr lang="da-DK" sz="2000" b="1" dirty="0">
                <a:solidFill>
                  <a:schemeClr val="bg1"/>
                </a:solidFill>
                <a:latin typeface="+mn-lt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Logistikassistent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Indkøbsassistent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Handelsassistent, salg</a:t>
            </a:r>
          </a:p>
          <a:p>
            <a:pPr marL="0" indent="0" eaLnBrk="1" hangingPunct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Handelsassistent, service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bg1"/>
              </a:buClr>
              <a:buFontTx/>
              <a:buChar char="•"/>
              <a:defRPr/>
            </a:pPr>
            <a:endParaRPr lang="da-DK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8529871" y="1693283"/>
            <a:ext cx="3406307" cy="2554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lvl="0" eaLnBrk="1" hangingPunct="1">
              <a:lnSpc>
                <a:spcPct val="90000"/>
              </a:lnSpc>
              <a:spcBef>
                <a:spcPct val="20000"/>
              </a:spcBef>
              <a:buClr>
                <a:prstClr val="white"/>
              </a:buClr>
              <a:defRPr/>
            </a:pPr>
            <a:r>
              <a:rPr lang="da-DK" sz="2000" b="1" u="sng" dirty="0">
                <a:solidFill>
                  <a:schemeClr val="bg1"/>
                </a:solidFill>
                <a:latin typeface="Calibri"/>
                <a:cs typeface="+mn-cs"/>
              </a:rPr>
              <a:t>Eventkoordinator*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Fx indenfor: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Event- og turistbranchen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PR bureauer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Forlystelsesparker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Storcentre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da-DK" sz="1600" dirty="0">
                <a:solidFill>
                  <a:schemeClr val="bg1"/>
                </a:solidFill>
                <a:latin typeface="+mn-lt"/>
              </a:rPr>
              <a:t>* Kvotebelagt uddannelse, Køge Handelsskole har 10 pladser årligt</a:t>
            </a:r>
          </a:p>
        </p:txBody>
      </p:sp>
      <p:sp>
        <p:nvSpPr>
          <p:cNvPr id="9" name="Rektangel 3"/>
          <p:cNvSpPr/>
          <p:nvPr/>
        </p:nvSpPr>
        <p:spPr>
          <a:xfrm rot="18900000" flipH="1">
            <a:off x="-539027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EUD</a:t>
            </a:r>
          </a:p>
        </p:txBody>
      </p:sp>
    </p:spTree>
    <p:extLst>
      <p:ext uri="{BB962C8B-B14F-4D97-AF65-F5344CB8AC3E}">
        <p14:creationId xmlns:p14="http://schemas.microsoft.com/office/powerpoint/2010/main" val="33079255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6" y="429950"/>
            <a:ext cx="7937307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68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346" y="429950"/>
            <a:ext cx="7937182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53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0" y="425789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52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0" y="418809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67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0" y="403869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23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0" y="397868"/>
            <a:ext cx="7938000" cy="529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3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00" y="411829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41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5100719" y="1245138"/>
            <a:ext cx="2007971" cy="9356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b="1" dirty="0"/>
              <a:t>EUX</a:t>
            </a:r>
          </a:p>
        </p:txBody>
      </p:sp>
      <p:sp>
        <p:nvSpPr>
          <p:cNvPr id="8" name="Rektangel 7"/>
          <p:cNvSpPr/>
          <p:nvPr/>
        </p:nvSpPr>
        <p:spPr>
          <a:xfrm>
            <a:off x="5100719" y="2344440"/>
            <a:ext cx="2007971" cy="199067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/>
          <p:cNvSpPr/>
          <p:nvPr/>
        </p:nvSpPr>
        <p:spPr>
          <a:xfrm>
            <a:off x="5100719" y="4508390"/>
            <a:ext cx="2007971" cy="93568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Kontor, Finans eller læse videre</a:t>
            </a:r>
          </a:p>
        </p:txBody>
      </p:sp>
      <p:sp>
        <p:nvSpPr>
          <p:cNvPr id="4" name="Rektangel 3"/>
          <p:cNvSpPr/>
          <p:nvPr/>
        </p:nvSpPr>
        <p:spPr>
          <a:xfrm>
            <a:off x="7255236" y="1245139"/>
            <a:ext cx="2007971" cy="935685"/>
          </a:xfrm>
          <a:prstGeom prst="rect">
            <a:avLst/>
          </a:prstGeom>
          <a:solidFill>
            <a:srgbClr val="3FA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b="1" dirty="0"/>
              <a:t>HHX</a:t>
            </a:r>
          </a:p>
        </p:txBody>
      </p:sp>
      <p:sp>
        <p:nvSpPr>
          <p:cNvPr id="7" name="Rektangel 6"/>
          <p:cNvSpPr/>
          <p:nvPr/>
        </p:nvSpPr>
        <p:spPr>
          <a:xfrm>
            <a:off x="7255236" y="2344441"/>
            <a:ext cx="2007971" cy="1990674"/>
          </a:xfrm>
          <a:prstGeom prst="rect">
            <a:avLst/>
          </a:prstGeom>
          <a:solidFill>
            <a:srgbClr val="3FA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/>
          <p:cNvSpPr/>
          <p:nvPr/>
        </p:nvSpPr>
        <p:spPr>
          <a:xfrm>
            <a:off x="7255236" y="4508391"/>
            <a:ext cx="2007971" cy="935685"/>
          </a:xfrm>
          <a:prstGeom prst="rect">
            <a:avLst/>
          </a:prstGeom>
          <a:solidFill>
            <a:srgbClr val="3FAC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/>
              <a:t>Læs videre</a:t>
            </a:r>
          </a:p>
        </p:txBody>
      </p:sp>
      <p:sp>
        <p:nvSpPr>
          <p:cNvPr id="22" name="Tekstboks 21"/>
          <p:cNvSpPr txBox="1"/>
          <p:nvPr/>
        </p:nvSpPr>
        <p:spPr>
          <a:xfrm>
            <a:off x="7255235" y="712809"/>
            <a:ext cx="20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solidFill>
                  <a:schemeClr val="bg1"/>
                </a:solidFill>
              </a:rPr>
              <a:t>3 år</a:t>
            </a:r>
          </a:p>
        </p:txBody>
      </p:sp>
      <p:sp>
        <p:nvSpPr>
          <p:cNvPr id="23" name="Tekstboks 22"/>
          <p:cNvSpPr txBox="1"/>
          <p:nvPr/>
        </p:nvSpPr>
        <p:spPr>
          <a:xfrm>
            <a:off x="5092015" y="712809"/>
            <a:ext cx="20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solidFill>
                  <a:schemeClr val="bg1"/>
                </a:solidFill>
              </a:rPr>
              <a:t>2 + 2 år</a:t>
            </a:r>
          </a:p>
        </p:txBody>
      </p:sp>
      <p:sp>
        <p:nvSpPr>
          <p:cNvPr id="6" name="Rektangel 5"/>
          <p:cNvSpPr/>
          <p:nvPr/>
        </p:nvSpPr>
        <p:spPr>
          <a:xfrm>
            <a:off x="2940398" y="1245139"/>
            <a:ext cx="2007971" cy="935685"/>
          </a:xfrm>
          <a:prstGeom prst="rect">
            <a:avLst/>
          </a:prstGeom>
          <a:solidFill>
            <a:srgbClr val="CED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b="1" dirty="0"/>
              <a:t>EUD</a:t>
            </a:r>
          </a:p>
        </p:txBody>
      </p:sp>
      <p:sp>
        <p:nvSpPr>
          <p:cNvPr id="9" name="Rektangel 8"/>
          <p:cNvSpPr/>
          <p:nvPr/>
        </p:nvSpPr>
        <p:spPr>
          <a:xfrm>
            <a:off x="2940398" y="2344441"/>
            <a:ext cx="2007971" cy="1990674"/>
          </a:xfrm>
          <a:prstGeom prst="rect">
            <a:avLst/>
          </a:prstGeom>
          <a:solidFill>
            <a:srgbClr val="CED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/>
          <p:cNvSpPr/>
          <p:nvPr/>
        </p:nvSpPr>
        <p:spPr>
          <a:xfrm>
            <a:off x="2940398" y="4508391"/>
            <a:ext cx="2007971" cy="935685"/>
          </a:xfrm>
          <a:prstGeom prst="rect">
            <a:avLst/>
          </a:prstGeom>
          <a:solidFill>
            <a:srgbClr val="CED8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000" b="1" dirty="0" err="1"/>
              <a:t>Detail</a:t>
            </a:r>
            <a:r>
              <a:rPr lang="da-DK" sz="2000" b="1" dirty="0"/>
              <a:t>, Handel </a:t>
            </a:r>
          </a:p>
          <a:p>
            <a:pPr algn="ctr"/>
            <a:r>
              <a:rPr lang="da-DK" sz="2000" b="1" dirty="0"/>
              <a:t>og Event</a:t>
            </a:r>
          </a:p>
        </p:txBody>
      </p:sp>
      <p:grpSp>
        <p:nvGrpSpPr>
          <p:cNvPr id="28" name="Gruppe 27"/>
          <p:cNvGrpSpPr/>
          <p:nvPr/>
        </p:nvGrpSpPr>
        <p:grpSpPr>
          <a:xfrm>
            <a:off x="3478715" y="2338280"/>
            <a:ext cx="5246172" cy="369332"/>
            <a:chOff x="1954715" y="2355337"/>
            <a:chExt cx="5246172" cy="369332"/>
          </a:xfrm>
        </p:grpSpPr>
        <p:sp>
          <p:nvSpPr>
            <p:cNvPr id="17" name="Tekstboks 16"/>
            <p:cNvSpPr txBox="1"/>
            <p:nvPr/>
          </p:nvSpPr>
          <p:spPr>
            <a:xfrm>
              <a:off x="4106333" y="2355337"/>
              <a:ext cx="931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</a:rPr>
                <a:t>Praksis</a:t>
              </a:r>
            </a:p>
          </p:txBody>
        </p:sp>
        <p:sp>
          <p:nvSpPr>
            <p:cNvPr id="16" name="Tekstboks 15"/>
            <p:cNvSpPr txBox="1"/>
            <p:nvPr/>
          </p:nvSpPr>
          <p:spPr>
            <a:xfrm>
              <a:off x="6269553" y="2355337"/>
              <a:ext cx="931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</a:rPr>
                <a:t>Praksis</a:t>
              </a:r>
            </a:p>
          </p:txBody>
        </p:sp>
        <p:sp>
          <p:nvSpPr>
            <p:cNvPr id="18" name="Tekstboks 17"/>
            <p:cNvSpPr txBox="1"/>
            <p:nvPr/>
          </p:nvSpPr>
          <p:spPr>
            <a:xfrm>
              <a:off x="1954715" y="2355337"/>
              <a:ext cx="931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1" dirty="0">
                  <a:solidFill>
                    <a:schemeClr val="bg1"/>
                  </a:solidFill>
                </a:rPr>
                <a:t>Praksis</a:t>
              </a:r>
            </a:p>
          </p:txBody>
        </p:sp>
      </p:grpSp>
      <p:grpSp>
        <p:nvGrpSpPr>
          <p:cNvPr id="29" name="Gruppe 28"/>
          <p:cNvGrpSpPr/>
          <p:nvPr/>
        </p:nvGrpSpPr>
        <p:grpSpPr>
          <a:xfrm>
            <a:off x="3478716" y="3931574"/>
            <a:ext cx="5261129" cy="369332"/>
            <a:chOff x="1954715" y="3965782"/>
            <a:chExt cx="5261129" cy="369332"/>
          </a:xfrm>
        </p:grpSpPr>
        <p:sp>
          <p:nvSpPr>
            <p:cNvPr id="20" name="Tekstboks 19"/>
            <p:cNvSpPr txBox="1"/>
            <p:nvPr/>
          </p:nvSpPr>
          <p:spPr>
            <a:xfrm>
              <a:off x="4102380" y="3965782"/>
              <a:ext cx="931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</a:rPr>
                <a:t>Teori</a:t>
              </a:r>
            </a:p>
          </p:txBody>
        </p:sp>
        <p:sp>
          <p:nvSpPr>
            <p:cNvPr id="19" name="Tekstboks 18"/>
            <p:cNvSpPr txBox="1"/>
            <p:nvPr/>
          </p:nvSpPr>
          <p:spPr>
            <a:xfrm>
              <a:off x="6284510" y="3965782"/>
              <a:ext cx="931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</a:rPr>
                <a:t>Teori</a:t>
              </a:r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1954715" y="3965782"/>
              <a:ext cx="9313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b="1" dirty="0">
                  <a:solidFill>
                    <a:schemeClr val="bg1"/>
                  </a:solidFill>
                </a:rPr>
                <a:t>Teori</a:t>
              </a:r>
            </a:p>
          </p:txBody>
        </p:sp>
      </p:grpSp>
      <p:sp>
        <p:nvSpPr>
          <p:cNvPr id="24" name="Tekstboks 23"/>
          <p:cNvSpPr txBox="1"/>
          <p:nvPr/>
        </p:nvSpPr>
        <p:spPr>
          <a:xfrm>
            <a:off x="2940397" y="717296"/>
            <a:ext cx="20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 dirty="0">
                <a:solidFill>
                  <a:schemeClr val="bg1"/>
                </a:solidFill>
              </a:rPr>
              <a:t>1 + 2 år</a:t>
            </a:r>
          </a:p>
        </p:txBody>
      </p:sp>
      <p:cxnSp>
        <p:nvCxnSpPr>
          <p:cNvPr id="15" name="Lige forbindelse 14"/>
          <p:cNvCxnSpPr/>
          <p:nvPr/>
        </p:nvCxnSpPr>
        <p:spPr>
          <a:xfrm flipH="1">
            <a:off x="2912536" y="2658542"/>
            <a:ext cx="6385431" cy="136313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ktangel 3"/>
          <p:cNvSpPr/>
          <p:nvPr/>
        </p:nvSpPr>
        <p:spPr>
          <a:xfrm rot="18900000" flipH="1">
            <a:off x="-543842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EB6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KHS</a:t>
            </a:r>
          </a:p>
        </p:txBody>
      </p:sp>
    </p:spTree>
    <p:extLst>
      <p:ext uri="{BB962C8B-B14F-4D97-AF65-F5344CB8AC3E}">
        <p14:creationId xmlns:p14="http://schemas.microsoft.com/office/powerpoint/2010/main" val="36076681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6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40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6" y="429950"/>
            <a:ext cx="7937244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82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28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47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60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95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60" y="429950"/>
            <a:ext cx="7937308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669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68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2862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68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9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772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73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68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072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568" y="429950"/>
            <a:ext cx="7938000" cy="52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6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800000"/>
          </a:xfrm>
        </p:spPr>
        <p:txBody>
          <a:bodyPr rtlCol="0" anchor="ctr">
            <a:normAutofit/>
          </a:bodyPr>
          <a:lstStyle/>
          <a:p>
            <a:pPr algn="ctr">
              <a:defRPr/>
            </a:pPr>
            <a:r>
              <a:rPr lang="da-DK" b="1" dirty="0"/>
              <a:t>EUX TO VEJE</a:t>
            </a: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220296" y="4594384"/>
            <a:ext cx="4761829" cy="76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da-DK" sz="2200" b="1" dirty="0">
                <a:solidFill>
                  <a:schemeClr val="bg1"/>
                </a:solidFill>
              </a:rPr>
              <a:t>Erhvervsuddannelse/</a:t>
            </a:r>
          </a:p>
          <a:p>
            <a:pPr algn="ctr" eaLnBrk="1" hangingPunct="1">
              <a:defRPr/>
            </a:pPr>
            <a:r>
              <a:rPr lang="da-DK" sz="2200" b="1" dirty="0">
                <a:solidFill>
                  <a:schemeClr val="bg1"/>
                </a:solidFill>
              </a:rPr>
              <a:t>Erhvervsfaglig studentereksamen</a:t>
            </a:r>
          </a:p>
        </p:txBody>
      </p:sp>
      <p:sp>
        <p:nvSpPr>
          <p:cNvPr id="2" name="Opadgående pil 1"/>
          <p:cNvSpPr/>
          <p:nvPr/>
        </p:nvSpPr>
        <p:spPr>
          <a:xfrm>
            <a:off x="7737978" y="1811859"/>
            <a:ext cx="1456266" cy="2286000"/>
          </a:xfrm>
          <a:prstGeom prst="upArrow">
            <a:avLst/>
          </a:prstGeom>
          <a:solidFill>
            <a:srgbClr val="FA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Opadgående pil 5"/>
          <p:cNvSpPr/>
          <p:nvPr/>
        </p:nvSpPr>
        <p:spPr>
          <a:xfrm>
            <a:off x="2795868" y="1811859"/>
            <a:ext cx="1456266" cy="2286000"/>
          </a:xfrm>
          <a:prstGeom prst="upArrow">
            <a:avLst/>
          </a:prstGeom>
          <a:solidFill>
            <a:srgbClr val="FA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EUX</a:t>
            </a:r>
          </a:p>
        </p:txBody>
      </p:sp>
      <p:sp>
        <p:nvSpPr>
          <p:cNvPr id="3" name="Rektangel 2"/>
          <p:cNvSpPr/>
          <p:nvPr/>
        </p:nvSpPr>
        <p:spPr>
          <a:xfrm>
            <a:off x="6624229" y="4632848"/>
            <a:ext cx="36837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Videregående uddannelse</a:t>
            </a:r>
            <a:endParaRPr lang="da-DK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72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3252751" y="2066125"/>
            <a:ext cx="5723725" cy="2729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00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da-DK" altLang="da-DK" b="1" dirty="0"/>
              <a:t>TAK FOR DU BESØGTE OS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43842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rgbClr val="EB60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KHS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00" y="2217754"/>
            <a:ext cx="5148000" cy="242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/>
              <a:t>OPBYGNING AF EUX-UDDANNELSEN</a:t>
            </a:r>
          </a:p>
        </p:txBody>
      </p:sp>
      <p:pic>
        <p:nvPicPr>
          <p:cNvPr id="6" name="Billede 5" descr="EUX_figur1.jpg"/>
          <p:cNvPicPr>
            <a:picLocks noChangeAspect="1"/>
          </p:cNvPicPr>
          <p:nvPr/>
        </p:nvPicPr>
        <p:blipFill rotWithShape="1">
          <a:blip r:embed="rId3" cstate="print"/>
          <a:srcRect l="5633" t="9612" b="19166"/>
          <a:stretch/>
        </p:blipFill>
        <p:spPr>
          <a:xfrm>
            <a:off x="1857285" y="1794615"/>
            <a:ext cx="8425094" cy="2894775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1857285" y="4758371"/>
            <a:ext cx="84250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baseline="30000" dirty="0">
                <a:solidFill>
                  <a:schemeClr val="bg1"/>
                </a:solidFill>
                <a:latin typeface="Gill Sans" panose="020B0602020204020204" pitchFamily="34" charset="0"/>
                <a:cs typeface="Arial" panose="020B0604020202020204" pitchFamily="34" charset="0"/>
              </a:rPr>
              <a:t>*</a:t>
            </a:r>
            <a:r>
              <a:rPr lang="da-DK" sz="2400" b="1" dirty="0">
                <a:solidFill>
                  <a:schemeClr val="bg1"/>
                </a:solidFill>
                <a:latin typeface="Gill Sans" panose="020B0602020204020204" pitchFamily="34" charset="0"/>
                <a:cs typeface="Arial" panose="020B0604020202020204" pitchFamily="34" charset="0"/>
              </a:rPr>
              <a:t> </a:t>
            </a:r>
            <a:r>
              <a:rPr lang="da-DK" sz="2400" b="1" baseline="30000" dirty="0">
                <a:solidFill>
                  <a:schemeClr val="bg1"/>
                </a:solidFill>
                <a:latin typeface="Gill Sans" panose="020B0602020204020204" pitchFamily="34" charset="0"/>
                <a:cs typeface="Arial" panose="020B0604020202020204" pitchFamily="34" charset="0"/>
              </a:rPr>
              <a:t>Her skal man have taget: Engelsk C, Dansk C og Samfundsfag C før optagelse</a:t>
            </a:r>
            <a:r>
              <a:rPr lang="en-GB" sz="2400" baseline="30000" dirty="0">
                <a:solidFill>
                  <a:schemeClr val="bg1"/>
                </a:solidFill>
                <a:latin typeface="Gill Sans" panose="020B0602020204020204" pitchFamily="34" charset="0"/>
                <a:cs typeface="Arial" panose="020B0604020202020204" pitchFamily="34" charset="0"/>
              </a:rPr>
              <a:t>.</a:t>
            </a:r>
            <a:endParaRPr lang="da-DK" sz="2400" dirty="0">
              <a:solidFill>
                <a:schemeClr val="bg1"/>
              </a:solidFill>
              <a:latin typeface="Gill Sans" panose="020B0602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>
                <a:solidFill>
                  <a:schemeClr val="bg1"/>
                </a:solidFill>
              </a:rPr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42440424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800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da-DK" b="1" dirty="0"/>
              <a:t>ADGANG TIL EUX</a:t>
            </a:r>
          </a:p>
        </p:txBody>
      </p:sp>
      <p:sp>
        <p:nvSpPr>
          <p:cNvPr id="9219" name="Pladsholder til indhold 2"/>
          <p:cNvSpPr>
            <a:spLocks noGrp="1"/>
          </p:cNvSpPr>
          <p:nvPr>
            <p:ph idx="1"/>
          </p:nvPr>
        </p:nvSpPr>
        <p:spPr>
          <a:xfrm>
            <a:off x="1981200" y="1451595"/>
            <a:ext cx="8229600" cy="310038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a-DK" altLang="da-DK" b="1" dirty="0"/>
              <a:t>Karakterkrav: </a:t>
            </a:r>
            <a:r>
              <a:rPr lang="da-DK" altLang="da-DK" dirty="0"/>
              <a:t>02 i gennemsnit i dansk og matematik. Folkeskolens afgangsprøve</a:t>
            </a:r>
            <a:r>
              <a:rPr lang="da-DK" altLang="da-DK" b="1" dirty="0"/>
              <a:t/>
            </a:r>
            <a:br>
              <a:rPr lang="da-DK" altLang="da-DK" b="1" dirty="0"/>
            </a:br>
            <a:endParaRPr lang="da-DK" altLang="da-DK" sz="1400" b="1" dirty="0"/>
          </a:p>
          <a:p>
            <a:pPr>
              <a:defRPr/>
            </a:pPr>
            <a:r>
              <a:rPr lang="da-DK" altLang="da-DK" b="1" dirty="0"/>
              <a:t>Uddannelsesparat: </a:t>
            </a:r>
            <a:r>
              <a:rPr lang="da-DK" altLang="da-DK" dirty="0"/>
              <a:t>Personligt, socialt og fagligt</a:t>
            </a:r>
          </a:p>
          <a:p>
            <a:pPr>
              <a:defRPr/>
            </a:pPr>
            <a:endParaRPr lang="da-DK" altLang="da-DK" sz="1400" b="1" dirty="0"/>
          </a:p>
          <a:p>
            <a:pPr>
              <a:defRPr/>
            </a:pPr>
            <a:r>
              <a:rPr lang="da-DK" altLang="da-DK" b="1" dirty="0"/>
              <a:t>Grundforløb 1: </a:t>
            </a:r>
            <a:r>
              <a:rPr lang="da-DK" altLang="da-DK" dirty="0"/>
              <a:t>kan kun påbegyndes én gang og kun efter 9. eller 10. klasse (26 mdr.)</a:t>
            </a:r>
          </a:p>
          <a:p>
            <a:pPr>
              <a:defRPr/>
            </a:pPr>
            <a:endParaRPr lang="da-DK" altLang="da-DK" sz="1400" dirty="0"/>
          </a:p>
          <a:p>
            <a:pPr>
              <a:defRPr/>
            </a:pPr>
            <a:r>
              <a:rPr lang="da-DK" altLang="da-DK" b="1" dirty="0"/>
              <a:t>Personlig samtale om: </a:t>
            </a:r>
            <a:r>
              <a:rPr lang="da-DK" altLang="da-DK" dirty="0"/>
              <a:t>karakterer, motivation, evt. særlige vanskeligheder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2375821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0"/>
            <a:ext cx="91440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>
                <a:cs typeface="Arial" pitchFamily="34" charset="0"/>
              </a:rPr>
              <a:t>EUX 1. ÅR</a:t>
            </a:r>
          </a:p>
        </p:txBody>
      </p:sp>
      <p:pic>
        <p:nvPicPr>
          <p:cNvPr id="5" name="Billede 4" descr="EUX_figur2.jpg"/>
          <p:cNvPicPr>
            <a:picLocks noChangeAspect="1"/>
          </p:cNvPicPr>
          <p:nvPr/>
        </p:nvPicPr>
        <p:blipFill>
          <a:blip r:embed="rId3" cstate="print"/>
          <a:srcRect t="6106" b="66784"/>
          <a:stretch>
            <a:fillRect/>
          </a:stretch>
        </p:blipFill>
        <p:spPr>
          <a:xfrm>
            <a:off x="1935808" y="2235525"/>
            <a:ext cx="7984846" cy="2164692"/>
          </a:xfrm>
          <a:prstGeom prst="rect">
            <a:avLst/>
          </a:prstGeom>
        </p:spPr>
      </p:pic>
      <p:sp>
        <p:nvSpPr>
          <p:cNvPr id="6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3042067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560462" y="5459773"/>
            <a:ext cx="7075383" cy="4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/>
          <a:lstStyle/>
          <a:p>
            <a:pPr algn="ctr"/>
            <a:r>
              <a:rPr lang="da-DK" sz="2400" b="1" baseline="30000" dirty="0">
                <a:solidFill>
                  <a:schemeClr val="bg1"/>
                </a:solidFill>
              </a:rPr>
              <a:t>Eksamen: 6 eksaminer -</a:t>
            </a:r>
            <a:r>
              <a:rPr lang="da-DK" sz="2400" b="1" dirty="0">
                <a:solidFill>
                  <a:schemeClr val="bg1"/>
                </a:solidFill>
              </a:rPr>
              <a:t> </a:t>
            </a:r>
            <a:r>
              <a:rPr lang="da-DK" sz="2400" b="1" baseline="30000" dirty="0">
                <a:solidFill>
                  <a:schemeClr val="bg1"/>
                </a:solidFill>
              </a:rPr>
              <a:t>Beståelseskrav: 02 i snit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6153" y="0"/>
            <a:ext cx="9144000" cy="1800000"/>
          </a:xfrm>
        </p:spPr>
        <p:txBody>
          <a:bodyPr rtlCol="0" anchor="ctr">
            <a:noAutofit/>
          </a:bodyPr>
          <a:lstStyle/>
          <a:p>
            <a:pPr algn="ctr">
              <a:defRPr/>
            </a:pPr>
            <a:r>
              <a:rPr lang="da-DK" b="1" dirty="0">
                <a:cs typeface="Arial" pitchFamily="34" charset="0"/>
              </a:rPr>
              <a:t>EUX 2. ÅR</a:t>
            </a:r>
          </a:p>
        </p:txBody>
      </p:sp>
      <p:sp>
        <p:nvSpPr>
          <p:cNvPr id="5" name="Rektangel 3"/>
          <p:cNvSpPr/>
          <p:nvPr/>
        </p:nvSpPr>
        <p:spPr>
          <a:xfrm rot="18900000" flipH="1">
            <a:off x="-54508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EUX</a:t>
            </a:r>
          </a:p>
        </p:txBody>
      </p:sp>
      <p:sp>
        <p:nvSpPr>
          <p:cNvPr id="2" name="Rektangel 1"/>
          <p:cNvSpPr/>
          <p:nvPr/>
        </p:nvSpPr>
        <p:spPr>
          <a:xfrm>
            <a:off x="2743256" y="1304789"/>
            <a:ext cx="67836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KONTOR – FINANS - HANDEL – DETAIL – EVENT</a:t>
            </a:r>
            <a:endParaRPr lang="da-DK" sz="2400" dirty="0">
              <a:solidFill>
                <a:schemeClr val="bg1"/>
              </a:solidFill>
            </a:endParaRPr>
          </a:p>
          <a:p>
            <a:r>
              <a:rPr lang="da-DK" sz="2400" dirty="0">
                <a:solidFill>
                  <a:schemeClr val="bg1"/>
                </a:solidFill>
              </a:rPr>
              <a:t>Dansk A</a:t>
            </a:r>
          </a:p>
          <a:p>
            <a:r>
              <a:rPr lang="da-DK" sz="2400" dirty="0">
                <a:solidFill>
                  <a:schemeClr val="bg1"/>
                </a:solidFill>
              </a:rPr>
              <a:t>Engelsk B</a:t>
            </a:r>
          </a:p>
          <a:p>
            <a:r>
              <a:rPr lang="da-DK" sz="2400" dirty="0">
                <a:solidFill>
                  <a:schemeClr val="bg1"/>
                </a:solidFill>
              </a:rPr>
              <a:t>Informatik B</a:t>
            </a:r>
          </a:p>
          <a:p>
            <a:r>
              <a:rPr lang="da-DK" sz="2400" dirty="0">
                <a:solidFill>
                  <a:schemeClr val="bg1"/>
                </a:solidFill>
              </a:rPr>
              <a:t>Virksomhedsøkonomi B eller Matemat. B</a:t>
            </a:r>
          </a:p>
          <a:p>
            <a:r>
              <a:rPr lang="da-DK" sz="2400" dirty="0">
                <a:solidFill>
                  <a:schemeClr val="bg1"/>
                </a:solidFill>
              </a:rPr>
              <a:t>Samfundsfag B</a:t>
            </a:r>
          </a:p>
          <a:p>
            <a:r>
              <a:rPr lang="da-DK" sz="2400" dirty="0">
                <a:solidFill>
                  <a:schemeClr val="bg1"/>
                </a:solidFill>
              </a:rPr>
              <a:t>2. fremmedsprog tysk eller spansk eller erhvervsjura </a:t>
            </a:r>
          </a:p>
          <a:p>
            <a:r>
              <a:rPr lang="da-DK" sz="2400" dirty="0">
                <a:solidFill>
                  <a:schemeClr val="bg1"/>
                </a:solidFill>
              </a:rPr>
              <a:t>Afsætning B</a:t>
            </a:r>
          </a:p>
          <a:p>
            <a:r>
              <a:rPr lang="da-DK" sz="2400" dirty="0">
                <a:solidFill>
                  <a:schemeClr val="bg1"/>
                </a:solidFill>
              </a:rPr>
              <a:t> </a:t>
            </a:r>
          </a:p>
          <a:p>
            <a:r>
              <a:rPr lang="da-DK" sz="2400" b="1" dirty="0">
                <a:solidFill>
                  <a:schemeClr val="bg1"/>
                </a:solidFill>
              </a:rPr>
              <a:t>Erhvervsområde 1+2</a:t>
            </a:r>
          </a:p>
          <a:p>
            <a:r>
              <a:rPr lang="da-DK" sz="2400" dirty="0">
                <a:solidFill>
                  <a:schemeClr val="bg1"/>
                </a:solidFill>
              </a:rPr>
              <a:t>Erhvervsområdeprojekt (</a:t>
            </a:r>
            <a:r>
              <a:rPr lang="da-DK" sz="2400" b="1" dirty="0">
                <a:solidFill>
                  <a:schemeClr val="bg1"/>
                </a:solidFill>
              </a:rPr>
              <a:t>EOP</a:t>
            </a:r>
            <a:r>
              <a:rPr lang="da-DK" sz="24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60243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034691" y="2676588"/>
            <a:ext cx="7630093" cy="10415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2" r="89806"/>
          <a:stretch/>
        </p:blipFill>
        <p:spPr>
          <a:xfrm>
            <a:off x="2118170" y="2760915"/>
            <a:ext cx="807342" cy="864789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3028063" y="2785930"/>
            <a:ext cx="3085032" cy="8033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/>
          <p:cNvSpPr/>
          <p:nvPr/>
        </p:nvSpPr>
        <p:spPr>
          <a:xfrm>
            <a:off x="6444958" y="2784506"/>
            <a:ext cx="3085032" cy="80330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boks 5"/>
          <p:cNvSpPr txBox="1"/>
          <p:nvPr/>
        </p:nvSpPr>
        <p:spPr>
          <a:xfrm>
            <a:off x="3745909" y="2991029"/>
            <a:ext cx="1650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HOVEDFORLØB</a:t>
            </a:r>
          </a:p>
        </p:txBody>
      </p:sp>
      <p:sp>
        <p:nvSpPr>
          <p:cNvPr id="7" name="Tekstboks 6"/>
          <p:cNvSpPr txBox="1"/>
          <p:nvPr/>
        </p:nvSpPr>
        <p:spPr>
          <a:xfrm>
            <a:off x="7333719" y="2989604"/>
            <a:ext cx="1436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LÆSE VIDERE</a:t>
            </a:r>
          </a:p>
        </p:txBody>
      </p:sp>
      <p:sp>
        <p:nvSpPr>
          <p:cNvPr id="10" name="Rektangel 3"/>
          <p:cNvSpPr/>
          <p:nvPr/>
        </p:nvSpPr>
        <p:spPr>
          <a:xfrm rot="18900000" flipH="1">
            <a:off x="-535165" y="281792"/>
            <a:ext cx="2274004" cy="603975"/>
          </a:xfrm>
          <a:custGeom>
            <a:avLst/>
            <a:gdLst>
              <a:gd name="connsiteX0" fmla="*/ 0 w 2793999"/>
              <a:gd name="connsiteY0" fmla="*/ 0 h 503569"/>
              <a:gd name="connsiteX1" fmla="*/ 2793999 w 2793999"/>
              <a:gd name="connsiteY1" fmla="*/ 0 h 503569"/>
              <a:gd name="connsiteX2" fmla="*/ 2793999 w 2793999"/>
              <a:gd name="connsiteY2" fmla="*/ 503569 h 503569"/>
              <a:gd name="connsiteX3" fmla="*/ 0 w 2793999"/>
              <a:gd name="connsiteY3" fmla="*/ 503569 h 503569"/>
              <a:gd name="connsiteX4" fmla="*/ 0 w 2793999"/>
              <a:gd name="connsiteY4" fmla="*/ 0 h 503569"/>
              <a:gd name="connsiteX0" fmla="*/ 0 w 2793999"/>
              <a:gd name="connsiteY0" fmla="*/ 1 h 503570"/>
              <a:gd name="connsiteX1" fmla="*/ 1872026 w 2793999"/>
              <a:gd name="connsiteY1" fmla="*/ 0 h 503570"/>
              <a:gd name="connsiteX2" fmla="*/ 2793999 w 2793999"/>
              <a:gd name="connsiteY2" fmla="*/ 503570 h 503570"/>
              <a:gd name="connsiteX3" fmla="*/ 0 w 2793999"/>
              <a:gd name="connsiteY3" fmla="*/ 503570 h 503570"/>
              <a:gd name="connsiteX4" fmla="*/ 0 w 2793999"/>
              <a:gd name="connsiteY4" fmla="*/ 1 h 503570"/>
              <a:gd name="connsiteX0" fmla="*/ 0 w 2374920"/>
              <a:gd name="connsiteY0" fmla="*/ 1 h 503570"/>
              <a:gd name="connsiteX1" fmla="*/ 1872026 w 2374920"/>
              <a:gd name="connsiteY1" fmla="*/ 0 h 503570"/>
              <a:gd name="connsiteX2" fmla="*/ 2374920 w 2374920"/>
              <a:gd name="connsiteY2" fmla="*/ 491597 h 503570"/>
              <a:gd name="connsiteX3" fmla="*/ 0 w 2374920"/>
              <a:gd name="connsiteY3" fmla="*/ 503570 h 503570"/>
              <a:gd name="connsiteX4" fmla="*/ 0 w 2374920"/>
              <a:gd name="connsiteY4" fmla="*/ 1 h 503570"/>
              <a:gd name="connsiteX0" fmla="*/ 0 w 2362947"/>
              <a:gd name="connsiteY0" fmla="*/ 1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0 w 2362947"/>
              <a:gd name="connsiteY4" fmla="*/ 1 h 503570"/>
              <a:gd name="connsiteX0" fmla="*/ 951908 w 2362947"/>
              <a:gd name="connsiteY0" fmla="*/ 5988 h 503570"/>
              <a:gd name="connsiteX1" fmla="*/ 1872026 w 2362947"/>
              <a:gd name="connsiteY1" fmla="*/ 0 h 503570"/>
              <a:gd name="connsiteX2" fmla="*/ 2362947 w 2362947"/>
              <a:gd name="connsiteY2" fmla="*/ 491597 h 503570"/>
              <a:gd name="connsiteX3" fmla="*/ 0 w 2362947"/>
              <a:gd name="connsiteY3" fmla="*/ 503570 h 503570"/>
              <a:gd name="connsiteX4" fmla="*/ 951908 w 2362947"/>
              <a:gd name="connsiteY4" fmla="*/ 5988 h 503570"/>
              <a:gd name="connsiteX0" fmla="*/ 484934 w 1895973"/>
              <a:gd name="connsiteY0" fmla="*/ 5988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84934 w 1895973"/>
              <a:gd name="connsiteY4" fmla="*/ 5988 h 503570"/>
              <a:gd name="connsiteX0" fmla="*/ 508882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508882 w 1895973"/>
              <a:gd name="connsiteY4" fmla="*/ 5987 h 503570"/>
              <a:gd name="connsiteX0" fmla="*/ 496908 w 1895973"/>
              <a:gd name="connsiteY0" fmla="*/ 5987 h 503570"/>
              <a:gd name="connsiteX1" fmla="*/ 1405052 w 1895973"/>
              <a:gd name="connsiteY1" fmla="*/ 0 h 503570"/>
              <a:gd name="connsiteX2" fmla="*/ 1895973 w 1895973"/>
              <a:gd name="connsiteY2" fmla="*/ 491597 h 503570"/>
              <a:gd name="connsiteX3" fmla="*/ 0 w 1895973"/>
              <a:gd name="connsiteY3" fmla="*/ 503570 h 503570"/>
              <a:gd name="connsiteX4" fmla="*/ 496908 w 1895973"/>
              <a:gd name="connsiteY4" fmla="*/ 5987 h 503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973" h="503570">
                <a:moveTo>
                  <a:pt x="496908" y="5987"/>
                </a:moveTo>
                <a:lnTo>
                  <a:pt x="1405052" y="0"/>
                </a:lnTo>
                <a:lnTo>
                  <a:pt x="1895973" y="491597"/>
                </a:lnTo>
                <a:lnTo>
                  <a:pt x="0" y="503570"/>
                </a:lnTo>
                <a:lnTo>
                  <a:pt x="496908" y="5987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b="1" dirty="0"/>
              <a:t>EUX</a:t>
            </a:r>
          </a:p>
        </p:txBody>
      </p:sp>
    </p:spTree>
    <p:extLst>
      <p:ext uri="{BB962C8B-B14F-4D97-AF65-F5344CB8AC3E}">
        <p14:creationId xmlns:p14="http://schemas.microsoft.com/office/powerpoint/2010/main" val="3815128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676</Words>
  <Application>Microsoft Office PowerPoint</Application>
  <PresentationFormat>Brugerdefineret</PresentationFormat>
  <Paragraphs>254</Paragraphs>
  <Slides>40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Diastitler</vt:lpstr>
      </vt:variant>
      <vt:variant>
        <vt:i4>40</vt:i4>
      </vt:variant>
    </vt:vector>
  </HeadingPairs>
  <TitlesOfParts>
    <vt:vector size="41" baseType="lpstr">
      <vt:lpstr>Office-tema</vt:lpstr>
      <vt:lpstr>PowerPoint-præsentation</vt:lpstr>
      <vt:lpstr>KØGE HANDELSSKOLE UDBYDER:</vt:lpstr>
      <vt:lpstr>PowerPoint-præsentation</vt:lpstr>
      <vt:lpstr>EUX TO VEJE</vt:lpstr>
      <vt:lpstr>OPBYGNING AF EUX-UDDANNELSEN</vt:lpstr>
      <vt:lpstr>ADGANG TIL EUX</vt:lpstr>
      <vt:lpstr>EUX 1. ÅR</vt:lpstr>
      <vt:lpstr>EUX 2. ÅR</vt:lpstr>
      <vt:lpstr>PowerPoint-præsentation</vt:lpstr>
      <vt:lpstr>SPROGSKOLE, STUDIETUR OG  PRAKTIK I UDLANDET</vt:lpstr>
      <vt:lpstr>PowerPoint-præsentation</vt:lpstr>
      <vt:lpstr>Begrænset studiekompetence VIDEREUDDANNELSESMULIGHEDER MED EUX  en erhvervsfaglig studentereksamen </vt:lpstr>
      <vt:lpstr>Begrænset studiekompetence VIDEREUDDANNELSESMULIGHEDER MED EUX  en erhvervsfaglig studentereksamen </vt:lpstr>
      <vt:lpstr>FULD STUDIEKOMPETENCE  Alle førnævnte uddannelser samt de lange videregående uddannelser *</vt:lpstr>
      <vt:lpstr>UD AF FOLKESKOLEN  - og på Handelsskole</vt:lpstr>
      <vt:lpstr>ADGANG TIL EUD</vt:lpstr>
      <vt:lpstr>GRUNDFORLØB 1 (GF1) </vt:lpstr>
      <vt:lpstr>GRUNDFORLØB 1 (GF1) </vt:lpstr>
      <vt:lpstr>GRUNDFORLØB 2 (GF2) </vt:lpstr>
      <vt:lpstr>GRUNDFORLØB 2 (GF2) </vt:lpstr>
      <vt:lpstr>SPROGSKOLE OG PRAKTIK I UDLANDET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TAK FOR DU BESØGTE OS</vt:lpstr>
    </vt:vector>
  </TitlesOfParts>
  <Company>Køge Handelsskole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Peter Utke</dc:creator>
  <cp:lastModifiedBy>Trine Heinisch Skovby</cp:lastModifiedBy>
  <cp:revision>23</cp:revision>
  <dcterms:created xsi:type="dcterms:W3CDTF">2020-10-05T09:16:04Z</dcterms:created>
  <dcterms:modified xsi:type="dcterms:W3CDTF">2020-11-02T13:27:15Z</dcterms:modified>
</cp:coreProperties>
</file>